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modernComment_12A_CC259513.xml" ContentType="application/vnd.ms-powerpoint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323" r:id="rId3"/>
    <p:sldId id="324" r:id="rId4"/>
    <p:sldId id="258" r:id="rId5"/>
    <p:sldId id="294" r:id="rId6"/>
    <p:sldId id="293" r:id="rId7"/>
    <p:sldId id="295" r:id="rId8"/>
    <p:sldId id="296" r:id="rId9"/>
    <p:sldId id="297" r:id="rId10"/>
    <p:sldId id="299" r:id="rId11"/>
    <p:sldId id="312" r:id="rId12"/>
    <p:sldId id="313" r:id="rId13"/>
    <p:sldId id="314" r:id="rId14"/>
    <p:sldId id="307" r:id="rId15"/>
    <p:sldId id="309" r:id="rId16"/>
    <p:sldId id="320" r:id="rId17"/>
    <p:sldId id="321" r:id="rId18"/>
    <p:sldId id="300" r:id="rId19"/>
    <p:sldId id="310" r:id="rId20"/>
    <p:sldId id="311" r:id="rId21"/>
    <p:sldId id="298" r:id="rId22"/>
    <p:sldId id="308" r:id="rId23"/>
    <p:sldId id="316" r:id="rId24"/>
    <p:sldId id="317" r:id="rId25"/>
    <p:sldId id="301" r:id="rId26"/>
    <p:sldId id="318" r:id="rId27"/>
    <p:sldId id="302" r:id="rId28"/>
    <p:sldId id="319" r:id="rId29"/>
    <p:sldId id="303" r:id="rId30"/>
    <p:sldId id="325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D222165-EF54-5B43-3221-4799B99A0681}" name="이 은학" initials="이은" userId="bbbf26cd312998da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7100"/>
    <a:srgbClr val="B95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0" autoAdjust="0"/>
    <p:restoredTop sz="83175" autoAdjust="0"/>
  </p:normalViewPr>
  <p:slideViewPr>
    <p:cSldViewPr snapToGrid="0">
      <p:cViewPr>
        <p:scale>
          <a:sx n="75" d="100"/>
          <a:sy n="75" d="100"/>
        </p:scale>
        <p:origin x="32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modernComment_12A_CC25951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A2EABFA-DAF3-43B7-9A73-289D2728C5FB}" authorId="{6D222165-EF54-5B43-3221-4799B99A0681}" created="2023-03-09T11:18:14.488">
    <pc:sldMkLst xmlns:pc="http://schemas.microsoft.com/office/powerpoint/2013/main/command">
      <pc:docMk/>
      <pc:sldMk cId="3425015059" sldId="298"/>
    </pc:sldMkLst>
    <p188:txBody>
      <a:bodyPr/>
      <a:lstStyle/>
      <a:p>
        <a:r>
          <a:rPr lang="ko-KR" altLang="en-US"/>
          <a:t>중간고사!!!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081AAB-14B7-4C92-ADF2-15D1CA4A1D4B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ACEE3B-FE9B-4356-8ADA-42F1EF366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758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마크업 랭귀지 기초</a:t>
            </a:r>
          </a:p>
          <a:p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dirty="0"/>
              <a:t>태그와 </a:t>
            </a:r>
            <a:r>
              <a:rPr lang="ko-KR" altLang="en-US" dirty="0" err="1"/>
              <a:t>어트리뷰트</a:t>
            </a:r>
            <a:endParaRPr lang="ko-KR" altLang="en-US" dirty="0"/>
          </a:p>
          <a:p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dirty="0"/>
              <a:t>실습 </a:t>
            </a:r>
            <a:r>
              <a:rPr lang="en-US" altLang="ko-KR" dirty="0"/>
              <a:t>: </a:t>
            </a:r>
            <a:r>
              <a:rPr lang="ko-KR" altLang="en-US" dirty="0"/>
              <a:t>웹 브라우저 </a:t>
            </a:r>
            <a:r>
              <a:rPr lang="en-US" altLang="ko-KR" dirty="0"/>
              <a:t>F12 </a:t>
            </a:r>
            <a:r>
              <a:rPr lang="ko-KR" altLang="en-US" dirty="0"/>
              <a:t>사용하기</a:t>
            </a:r>
          </a:p>
          <a:p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dirty="0"/>
              <a:t>과제 </a:t>
            </a:r>
            <a:r>
              <a:rPr lang="en-US" altLang="ko-KR" dirty="0"/>
              <a:t>: </a:t>
            </a:r>
            <a:r>
              <a:rPr lang="ko-KR" altLang="en-US" dirty="0"/>
              <a:t>자신을 표현하는 마크업 문서 만들어오기</a:t>
            </a:r>
          </a:p>
          <a:p>
            <a:r>
              <a:rPr lang="en-US" altLang="ko-KR" dirty="0"/>
              <a:t>2. HTML </a:t>
            </a:r>
            <a:r>
              <a:rPr lang="ko-KR" altLang="en-US" dirty="0"/>
              <a:t>문서 기초</a:t>
            </a:r>
          </a:p>
          <a:p>
            <a:r>
              <a:rPr lang="ko-KR" altLang="en-US" dirty="0"/>
              <a:t>  </a:t>
            </a:r>
            <a:r>
              <a:rPr lang="en-US" altLang="ko-KR" dirty="0"/>
              <a:t>- HTML </a:t>
            </a:r>
            <a:r>
              <a:rPr lang="ko-KR" altLang="en-US" dirty="0"/>
              <a:t>태그 종류 설명하기</a:t>
            </a:r>
          </a:p>
          <a:p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dirty="0"/>
              <a:t>띄어쓰기 구성 안됨</a:t>
            </a:r>
            <a:r>
              <a:rPr lang="en-US" altLang="ko-KR" dirty="0"/>
              <a:t>, </a:t>
            </a:r>
            <a:r>
              <a:rPr lang="ko-KR" altLang="en-US" dirty="0" err="1"/>
              <a:t>엔터</a:t>
            </a:r>
            <a:r>
              <a:rPr lang="ko-KR" altLang="en-US" dirty="0"/>
              <a:t> 구성 안됨</a:t>
            </a:r>
          </a:p>
          <a:p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dirty="0"/>
              <a:t>주석 작성</a:t>
            </a:r>
          </a:p>
          <a:p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dirty="0"/>
              <a:t>간단한 </a:t>
            </a:r>
            <a:r>
              <a:rPr lang="en-US" altLang="ko-KR" dirty="0"/>
              <a:t>HTML </a:t>
            </a:r>
            <a:r>
              <a:rPr lang="ko-KR" altLang="en-US" dirty="0"/>
              <a:t>페이지</a:t>
            </a:r>
          </a:p>
          <a:p>
            <a:r>
              <a:rPr lang="en-US" altLang="ko-KR" dirty="0"/>
              <a:t>3. HTML </a:t>
            </a:r>
            <a:r>
              <a:rPr lang="ko-KR" altLang="en-US" dirty="0"/>
              <a:t>태그 소개 </a:t>
            </a:r>
            <a:r>
              <a:rPr lang="en-US" altLang="ko-KR" dirty="0"/>
              <a:t>+ </a:t>
            </a:r>
            <a:r>
              <a:rPr lang="en-US" altLang="ko-KR" dirty="0" err="1"/>
              <a:t>symantic</a:t>
            </a:r>
            <a:r>
              <a:rPr lang="en-US" altLang="ko-KR" dirty="0"/>
              <a:t> HTML</a:t>
            </a:r>
          </a:p>
          <a:p>
            <a:r>
              <a:rPr lang="en-US" altLang="ko-KR" dirty="0"/>
              <a:t> 1. heading </a:t>
            </a:r>
            <a:r>
              <a:rPr lang="ko-KR" altLang="en-US" dirty="0"/>
              <a:t>태그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2. p </a:t>
            </a:r>
            <a:r>
              <a:rPr lang="ko-KR" altLang="en-US" dirty="0"/>
              <a:t>태그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3. &lt;</a:t>
            </a:r>
            <a:r>
              <a:rPr lang="en-US" altLang="ko-KR" dirty="0" err="1"/>
              <a:t>br</a:t>
            </a:r>
            <a:r>
              <a:rPr lang="en-US" altLang="ko-KR" dirty="0"/>
              <a:t>&gt; </a:t>
            </a:r>
            <a:r>
              <a:rPr lang="ko-KR" altLang="en-US" dirty="0"/>
              <a:t>태그</a:t>
            </a:r>
            <a:r>
              <a:rPr lang="en-US" altLang="ko-KR" dirty="0"/>
              <a:t>, &lt;</a:t>
            </a:r>
            <a:r>
              <a:rPr lang="en-US" altLang="ko-KR" dirty="0" err="1"/>
              <a:t>hr</a:t>
            </a:r>
            <a:r>
              <a:rPr lang="en-US" altLang="ko-KR" dirty="0"/>
              <a:t>&gt; </a:t>
            </a:r>
            <a:r>
              <a:rPr lang="ko-KR" altLang="en-US" dirty="0"/>
              <a:t>태그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4. &lt;a&gt; </a:t>
            </a:r>
            <a:r>
              <a:rPr lang="ko-KR" altLang="en-US" dirty="0"/>
              <a:t>태그</a:t>
            </a:r>
          </a:p>
          <a:p>
            <a:r>
              <a:rPr lang="ko-KR" altLang="en-US" dirty="0"/>
              <a:t>   </a:t>
            </a:r>
            <a:r>
              <a:rPr lang="en-US" altLang="ko-KR" dirty="0"/>
              <a:t>- </a:t>
            </a:r>
            <a:r>
              <a:rPr lang="ko-KR" altLang="en-US" dirty="0"/>
              <a:t>상대주소와 절대주소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5. b, </a:t>
            </a:r>
            <a:r>
              <a:rPr lang="en-US" altLang="ko-KR" dirty="0" err="1"/>
              <a:t>i</a:t>
            </a:r>
            <a:r>
              <a:rPr lang="en-US" altLang="ko-KR" dirty="0"/>
              <a:t>, small, sub, sup, ins, del</a:t>
            </a:r>
          </a:p>
          <a:p>
            <a:r>
              <a:rPr lang="en-US" altLang="ko-KR" dirty="0"/>
              <a:t> 6. </a:t>
            </a:r>
            <a:r>
              <a:rPr lang="en-US" altLang="ko-KR" dirty="0" err="1"/>
              <a:t>ul</a:t>
            </a:r>
            <a:r>
              <a:rPr lang="en-US" altLang="ko-KR" dirty="0"/>
              <a:t>, </a:t>
            </a:r>
            <a:r>
              <a:rPr lang="en-US" altLang="ko-KR" dirty="0" err="1"/>
              <a:t>ol</a:t>
            </a:r>
            <a:r>
              <a:rPr lang="en-US" altLang="ko-KR" dirty="0"/>
              <a:t>, li</a:t>
            </a:r>
          </a:p>
          <a:p>
            <a:r>
              <a:rPr lang="en-US" altLang="ko-KR" dirty="0"/>
              <a:t> 7. dl, dt, dd,</a:t>
            </a:r>
          </a:p>
          <a:p>
            <a:r>
              <a:rPr lang="en-US" altLang="ko-KR" dirty="0"/>
              <a:t> 8. table, </a:t>
            </a:r>
            <a:r>
              <a:rPr lang="en-US" altLang="ko-KR" dirty="0" err="1"/>
              <a:t>thead</a:t>
            </a:r>
            <a:r>
              <a:rPr lang="en-US" altLang="ko-KR" dirty="0"/>
              <a:t>, </a:t>
            </a:r>
            <a:r>
              <a:rPr lang="en-US" altLang="ko-KR" dirty="0" err="1"/>
              <a:t>tbody</a:t>
            </a:r>
            <a:r>
              <a:rPr lang="en-US" altLang="ko-KR" dirty="0"/>
              <a:t>, </a:t>
            </a:r>
            <a:r>
              <a:rPr lang="en-US" altLang="ko-KR" dirty="0" err="1"/>
              <a:t>th</a:t>
            </a:r>
            <a:r>
              <a:rPr lang="en-US" altLang="ko-KR" dirty="0"/>
              <a:t>, tr, td</a:t>
            </a:r>
          </a:p>
          <a:p>
            <a:r>
              <a:rPr lang="en-US" altLang="ko-KR" dirty="0"/>
              <a:t>  - border, </a:t>
            </a:r>
            <a:r>
              <a:rPr lang="en-US" altLang="ko-KR" dirty="0" err="1"/>
              <a:t>rowspan</a:t>
            </a:r>
            <a:r>
              <a:rPr lang="en-US" altLang="ko-KR" dirty="0"/>
              <a:t>, </a:t>
            </a:r>
            <a:r>
              <a:rPr lang="en-US" altLang="ko-KR" dirty="0" err="1"/>
              <a:t>colspan</a:t>
            </a:r>
            <a:endParaRPr lang="en-US" altLang="ko-KR" dirty="0"/>
          </a:p>
          <a:p>
            <a:r>
              <a:rPr lang="en-US" altLang="ko-KR" dirty="0"/>
              <a:t> 9. form / input </a:t>
            </a:r>
            <a:r>
              <a:rPr lang="ko-KR" altLang="en-US" dirty="0"/>
              <a:t>태그 </a:t>
            </a:r>
            <a:r>
              <a:rPr lang="en-US" altLang="ko-KR" dirty="0"/>
              <a:t>+ label </a:t>
            </a:r>
            <a:r>
              <a:rPr lang="ko-KR" altLang="en-US" dirty="0"/>
              <a:t>태그</a:t>
            </a:r>
          </a:p>
          <a:p>
            <a:r>
              <a:rPr lang="ko-KR" altLang="en-US" dirty="0"/>
              <a:t>  </a:t>
            </a:r>
            <a:r>
              <a:rPr lang="en-US" altLang="ko-KR" dirty="0"/>
              <a:t>- type text, password, file, submit, ...</a:t>
            </a:r>
          </a:p>
          <a:p>
            <a:r>
              <a:rPr lang="en-US" altLang="ko-KR" dirty="0"/>
              <a:t> 10. </a:t>
            </a:r>
            <a:r>
              <a:rPr lang="en-US" altLang="ko-KR" dirty="0" err="1"/>
              <a:t>textarea</a:t>
            </a:r>
            <a:endParaRPr lang="en-US" altLang="ko-KR" dirty="0"/>
          </a:p>
          <a:p>
            <a:r>
              <a:rPr lang="en-US" altLang="ko-KR" dirty="0"/>
              <a:t> 11. select option, </a:t>
            </a:r>
            <a:r>
              <a:rPr lang="en-US" altLang="ko-KR" dirty="0" err="1"/>
              <a:t>optgroup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 12. DIV / SPAN</a:t>
            </a:r>
          </a:p>
          <a:p>
            <a:r>
              <a:rPr lang="en-US" altLang="ko-KR" dirty="0"/>
              <a:t> 13. </a:t>
            </a:r>
            <a:r>
              <a:rPr lang="en-US" altLang="ko-KR"/>
              <a:t>header , nav, aside, section, article, footer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ACEE3B-FE9B-4356-8ADA-42F1EF3661F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491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ACEE3B-FE9B-4356-8ADA-42F1EF3661F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080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Em</a:t>
            </a:r>
            <a:r>
              <a:rPr lang="en-US" altLang="ko-KR" dirty="0"/>
              <a:t> </a:t>
            </a:r>
            <a:r>
              <a:rPr lang="ko-KR" altLang="en-US" dirty="0"/>
              <a:t>은 상위요소 기준이므로 </a:t>
            </a:r>
            <a:r>
              <a:rPr lang="en-US" altLang="ko-KR" dirty="0"/>
              <a:t>p</a:t>
            </a:r>
            <a:r>
              <a:rPr lang="ko-KR" altLang="en-US" dirty="0"/>
              <a:t>태그는 </a:t>
            </a:r>
            <a:r>
              <a:rPr lang="en-US" altLang="ko-KR" dirty="0"/>
              <a:t>1.2</a:t>
            </a:r>
            <a:r>
              <a:rPr lang="ko-KR" altLang="en-US" dirty="0"/>
              <a:t>배 </a:t>
            </a:r>
            <a:r>
              <a:rPr lang="en-US" altLang="ko-KR" dirty="0"/>
              <a:t>2</a:t>
            </a:r>
            <a:r>
              <a:rPr lang="ko-KR" altLang="en-US" dirty="0" err="1"/>
              <a:t>번돼서</a:t>
            </a:r>
            <a:r>
              <a:rPr lang="ko-KR" altLang="en-US" dirty="0"/>
              <a:t> </a:t>
            </a:r>
            <a:r>
              <a:rPr lang="en-US" altLang="ko-KR" dirty="0"/>
              <a:t>1.44</a:t>
            </a:r>
            <a:r>
              <a:rPr lang="ko-KR" altLang="en-US" dirty="0"/>
              <a:t>배</a:t>
            </a:r>
            <a:endParaRPr lang="en-US" altLang="ko-KR" dirty="0"/>
          </a:p>
          <a:p>
            <a:r>
              <a:rPr lang="en-US" altLang="ko-KR" dirty="0"/>
              <a:t>Rem </a:t>
            </a:r>
            <a:r>
              <a:rPr lang="ko-KR" altLang="en-US" dirty="0"/>
              <a:t>은 최상위요소 </a:t>
            </a:r>
            <a:r>
              <a:rPr lang="en-US" altLang="ko-KR" dirty="0"/>
              <a:t>(html</a:t>
            </a:r>
            <a:r>
              <a:rPr lang="ko-KR" altLang="en-US" dirty="0"/>
              <a:t>태그</a:t>
            </a:r>
            <a:r>
              <a:rPr lang="en-US" altLang="ko-KR" dirty="0"/>
              <a:t>) </a:t>
            </a:r>
            <a:r>
              <a:rPr lang="ko-KR" altLang="en-US" dirty="0"/>
              <a:t>기준이므로 </a:t>
            </a:r>
            <a:r>
              <a:rPr lang="en-US" altLang="ko-KR" dirty="0"/>
              <a:t>p</a:t>
            </a:r>
            <a:r>
              <a:rPr lang="ko-KR" altLang="en-US" dirty="0"/>
              <a:t>태그와 </a:t>
            </a:r>
            <a:r>
              <a:rPr lang="en-US" altLang="ko-KR" dirty="0"/>
              <a:t>li</a:t>
            </a:r>
            <a:r>
              <a:rPr lang="ko-KR" altLang="en-US" dirty="0"/>
              <a:t>태그 둘 다 </a:t>
            </a:r>
            <a:r>
              <a:rPr lang="en-US" altLang="ko-KR" dirty="0"/>
              <a:t>1.2</a:t>
            </a:r>
            <a:r>
              <a:rPr lang="ko-KR" altLang="en-US" dirty="0"/>
              <a:t>배로 크기가 같음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ACEE3B-FE9B-4356-8ADA-42F1EF3661F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0646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!!!!!!!!!!!!</a:t>
            </a:r>
            <a:r>
              <a:rPr lang="ko-KR" altLang="en-US" dirty="0"/>
              <a:t>중간고사</a:t>
            </a:r>
            <a:r>
              <a:rPr lang="en-US" altLang="ko-KR" dirty="0"/>
              <a:t>!!!!!!!!!!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ACEE3B-FE9B-4356-8ADA-42F1EF3661F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886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면접 단골질문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ACEE3B-FE9B-4356-8ADA-42F1EF3661F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9011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면접 단골</a:t>
            </a:r>
            <a:r>
              <a:rPr lang="en-US" altLang="ko-KR" dirty="0"/>
              <a:t> </a:t>
            </a:r>
            <a:r>
              <a:rPr lang="ko-KR" altLang="en-US" dirty="0"/>
              <a:t>요소</a:t>
            </a:r>
            <a:endParaRPr lang="en-US" altLang="ko-KR" dirty="0"/>
          </a:p>
          <a:p>
            <a:r>
              <a:rPr lang="en-US" altLang="ko-KR" dirty="0"/>
              <a:t>Inline </a:t>
            </a:r>
            <a:r>
              <a:rPr lang="ko-KR" altLang="en-US" dirty="0"/>
              <a:t>안에 </a:t>
            </a:r>
            <a:r>
              <a:rPr lang="en-US" altLang="ko-KR" dirty="0"/>
              <a:t>block </a:t>
            </a:r>
            <a:r>
              <a:rPr lang="ko-KR" altLang="en-US" dirty="0"/>
              <a:t>넣으면 </a:t>
            </a:r>
            <a:r>
              <a:rPr lang="en-US" altLang="ko-KR" dirty="0"/>
              <a:t>block </a:t>
            </a:r>
            <a:r>
              <a:rPr lang="ko-KR" altLang="en-US" dirty="0"/>
              <a:t>이 여백을 늘려버리기 때문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ACEE3B-FE9B-4356-8ADA-42F1EF3661F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7211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물론 </a:t>
            </a:r>
            <a:r>
              <a:rPr lang="en-US" altLang="ko-KR" dirty="0"/>
              <a:t>inline </a:t>
            </a:r>
            <a:r>
              <a:rPr lang="ko-KR" altLang="en-US" dirty="0"/>
              <a:t>요소도 너비가 모자라면 밑으로 내려간다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ACEE3B-FE9B-4356-8ADA-42F1EF3661F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7875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폰트가 </a:t>
            </a:r>
            <a:r>
              <a:rPr lang="ko-KR" altLang="en-US" dirty="0" err="1"/>
              <a:t>설치돼있지</a:t>
            </a:r>
            <a:r>
              <a:rPr lang="ko-KR" altLang="en-US" dirty="0"/>
              <a:t> 않으면 다음 순서 폰트 반영</a:t>
            </a:r>
            <a:endParaRPr lang="en-US" altLang="ko-KR" dirty="0"/>
          </a:p>
          <a:p>
            <a:r>
              <a:rPr lang="ko-KR" altLang="en-US" dirty="0"/>
              <a:t>마지막에는 보통 가장 무난한 폰트 </a:t>
            </a:r>
            <a:r>
              <a:rPr lang="en-US" altLang="ko-KR" dirty="0"/>
              <a:t>ex)  </a:t>
            </a:r>
            <a:r>
              <a:rPr lang="ko-KR" altLang="en-US" dirty="0"/>
              <a:t>바탕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ACEE3B-FE9B-4356-8ADA-42F1EF3661F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9568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시험문제</a:t>
            </a:r>
            <a:r>
              <a:rPr lang="en-US" altLang="ko-KR" dirty="0"/>
              <a:t>!!!!!!!!!!!!!!</a:t>
            </a:r>
          </a:p>
          <a:p>
            <a:r>
              <a:rPr lang="ko-KR" altLang="en-US" dirty="0"/>
              <a:t>글자의 색깔은 </a:t>
            </a:r>
            <a:r>
              <a:rPr lang="en-US" altLang="ko-KR" dirty="0"/>
              <a:t>content</a:t>
            </a:r>
            <a:r>
              <a:rPr lang="ko-KR" altLang="en-US" dirty="0"/>
              <a:t>의 색깔을 지정하는 것이기 때문에 </a:t>
            </a:r>
            <a:r>
              <a:rPr lang="en-US" altLang="ko-KR" dirty="0"/>
              <a:t>font-color</a:t>
            </a:r>
            <a:r>
              <a:rPr lang="ko-KR" altLang="en-US" dirty="0"/>
              <a:t>이 아니라 </a:t>
            </a:r>
            <a:r>
              <a:rPr lang="en-US" altLang="ko-KR" dirty="0"/>
              <a:t>color</a:t>
            </a:r>
            <a:r>
              <a:rPr lang="ko-KR" altLang="en-US" dirty="0"/>
              <a:t>로 지정한다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ACEE3B-FE9B-4356-8ADA-42F1EF3661F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1985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ACEE3B-FE9B-4356-8ADA-42F1EF3661F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39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CEE3B-FE9B-4356-8ADA-42F1EF3661F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531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ACEE3B-FE9B-4356-8ADA-42F1EF3661F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50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ACEE3B-FE9B-4356-8ADA-42F1EF3661F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636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ACEE3B-FE9B-4356-8ADA-42F1EF3661F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923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ACEE3B-FE9B-4356-8ADA-42F1EF3661F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861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ACEE3B-FE9B-4356-8ADA-42F1EF3661F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429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ACEE3B-FE9B-4356-8ADA-42F1EF3661F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62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Em</a:t>
            </a:r>
            <a:r>
              <a:rPr lang="en-US" altLang="ko-KR" dirty="0"/>
              <a:t> </a:t>
            </a:r>
            <a:r>
              <a:rPr lang="ko-KR" altLang="en-US" dirty="0"/>
              <a:t>은 상위요소 기준</a:t>
            </a:r>
            <a:r>
              <a:rPr lang="en-US" altLang="ko-KR" dirty="0"/>
              <a:t>, rem</a:t>
            </a:r>
            <a:r>
              <a:rPr lang="ko-KR" altLang="en-US" dirty="0"/>
              <a:t>은 문서의 최상위요소</a:t>
            </a:r>
            <a:r>
              <a:rPr lang="en-US" altLang="ko-KR" dirty="0"/>
              <a:t> </a:t>
            </a:r>
            <a:r>
              <a:rPr lang="ko-KR" altLang="en-US" dirty="0"/>
              <a:t>기준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ACEE3B-FE9B-4356-8ADA-42F1EF3661F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542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8EE38E-4C00-8975-5B65-86FD7237B9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517E2BA-B6D0-8324-2B6F-EC95BAD4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57D6E7-3ABF-FC5E-A45B-4F5BB5CFC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6AD77-4F7A-482B-8488-AE24FDFEF88B}" type="datetime1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4E3123-0296-DA5D-D271-40B2E54A8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C44F6A-1066-D041-FE64-A674EA836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0C50D6A-28B1-4F59-B730-2A00FA4F619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2785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3952E9-DE71-5F4F-3A82-535901DBB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D2F08B-FC6B-FFD3-42F7-6E3C609771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33A1F1-BAAB-AFA5-D8F7-2EEA600E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D8E52-C2D4-4066-86F7-A1813DB14E77}" type="datetime1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FDC197-C397-68ED-2101-B2D925115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E6B23D-317A-2E44-2F4D-2FE722224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436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338FA7C-9AE0-C70B-2013-73DA4EBCA9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16C2534-35A8-D623-54D2-D044780CFE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328A6E-DC71-921A-1869-B32D51167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BCBFC-3187-411C-974C-F08CB11E6A0A}" type="datetime1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D04054-5F7C-AA78-19A9-57BFA1BBA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8AECC8-5035-A1E8-7235-2F302D471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098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D7227B-EBB5-3808-B599-621CE6BFD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FB0C3D-32AB-6DC3-5212-D56C2C518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75F897-3D36-9001-FC48-EB62340DB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23114-42EC-4CD8-B4EA-1438085C0F0E}" type="datetime1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2B629D-981A-FBA1-9A74-8B8BF103C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8A0D82-8AB5-0311-0F8A-C73BA47C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005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AACC6-5965-FAC8-EFD8-79A2AF20A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A7DA66-A559-C2C1-017C-98D252989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5459A7-AB49-F239-D0AE-88BC3053E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9FE2-B62A-4570-89FB-EA421D66C024}" type="datetime1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129556-C705-DA73-4ED1-1F43BD64A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9EC1AB-AF1C-A447-194E-DFE4BEED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59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6B568-8F19-E8C1-1324-2192CE2A7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F97857-9906-D926-1E13-DC606E5F07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5DD6EE-58F4-2064-3E5B-FCE93E3FA9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F7C4CB-CD7B-75B1-62E3-D6E72680C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527AF-D401-4543-A89F-3B81C32C8ECE}" type="datetime1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6FB909-569D-D036-AC84-4BC509652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D970F4-210A-87BD-52D6-39E7E9D75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11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33A833-546A-760A-3882-95152425D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4BBCFF-1B85-B482-ED3C-9A39784456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C163AC-D08F-7DB4-0FD2-F72FD0AA7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5DAEB94-794B-C1D3-EFF1-E688E61CD7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373CF3C-24EF-610C-F3FC-77E650DFB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293B564-ACF7-0611-7709-FA7495C2E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8CBA-1C83-4898-AEB4-980BB8CA1E8E}" type="datetime1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DBD3F9C-A10A-ADCD-C1DD-1077B0F2A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2D6F42D-9BC9-A80C-CA0A-8D6847B6F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625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740118-0076-AE6B-8B53-A0F0FA5EF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6462A01-8F54-4489-B0CE-14BF48651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31F50-528D-4610-A9F8-BF997C7172E6}" type="datetime1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76CCBE-D003-716B-BE2C-D8CA1780F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963DD2-0D74-BAF4-D072-AC21FF10A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141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C2C9E52-80FD-157E-D482-22D521A78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886FB-082F-4ED1-8397-0CC7FE87F444}" type="datetime1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2D48084-3888-47B8-8D22-3690C32F8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20DA37-CEF5-BC31-69B9-206F50E8E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894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D4D2FE-2D55-A951-4EA1-20EFC1394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033BAD-DB5D-9075-B91B-22F0B610D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D60C19-4A07-1D6E-668A-2F028F6705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F4F26E-20C6-5A8E-5E41-CA46DBAF3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B2501-3396-4959-A350-0FF6132C742D}" type="datetime1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361A83-C1E3-2D69-9FF8-631D62AF2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D77B3A-759D-A84B-D7FB-3CF6788D5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607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C1BBE5-52F4-305D-5FD0-4C33028E5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5FB0ECC-26DB-6DBC-5C0F-2625450353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0CC2DA-52A9-58EB-7A67-C62CA16655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A26F3F-2FF6-71C7-2B5F-AFC578A8F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A480-2C9F-46A3-B782-972E0AF7B4AB}" type="datetime1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34922D-2679-3529-082A-C47D17EC8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D2FC71-883C-779E-0350-CBC8651F4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361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동국대학교 심볼 이미지">
            <a:extLst>
              <a:ext uri="{FF2B5EF4-FFF2-40B4-BE49-F238E27FC236}">
                <a16:creationId xmlns:a16="http://schemas.microsoft.com/office/drawing/2014/main" id="{FA7BF656-6BF4-E4B8-223B-09C71F70387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8" r="22299"/>
          <a:stretch/>
        </p:blipFill>
        <p:spPr bwMode="auto">
          <a:xfrm>
            <a:off x="0" y="6176963"/>
            <a:ext cx="12192000" cy="68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B19970-7FE5-C5C7-A240-BDED07AFF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BCE3AE-EE21-6E47-503C-199C560DEF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CF9AFF-AA4B-4D1A-FE1D-FCE85F35CC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52E011-DE7B-4D58-9395-41A6A43481A9}" type="datetime1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496172-437B-C131-1FF5-A5C8E967B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5380E4-A003-6B49-5219-8873895F8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fld id="{70C50D6A-28B1-4F59-B730-2A00FA4F619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D573DF-D362-C94C-F9FD-9895FDD11A54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25" y="198526"/>
            <a:ext cx="1548161" cy="48251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5130927-C966-FDBF-47A2-03B6E946112F}"/>
              </a:ext>
            </a:extLst>
          </p:cNvPr>
          <p:cNvCxnSpPr>
            <a:cxnSpLocks/>
          </p:cNvCxnSpPr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>
            <a:solidFill>
              <a:srgbClr val="E171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795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SemiBold" panose="02000703000000020004" pitchFamily="50" charset="-127"/>
          <a:ea typeface="Pretendard SemiBold" panose="02000703000000020004" pitchFamily="50" charset="-127"/>
          <a:cs typeface="Pretendard SemiBold" panose="02000703000000020004" pitchFamily="50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Pretendard" panose="02000503000000020004" pitchFamily="50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Pretendard" panose="02000503000000020004" pitchFamily="50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Pretendard" panose="02000503000000020004" pitchFamily="50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Pretendard" panose="02000503000000020004" pitchFamily="50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Pretendard" panose="02000503000000020004" pitchFamily="50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A_CC25951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eveloper.mozilla.org/ko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aniuse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AB94DC-C87A-A51B-515E-D9DB192503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웹 프로그래밍 </a:t>
            </a:r>
            <a:r>
              <a:rPr lang="en-US" altLang="ko-KR" dirty="0"/>
              <a:t>2</a:t>
            </a:r>
            <a:r>
              <a:rPr lang="ko-KR" altLang="en-US" dirty="0"/>
              <a:t>주차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EFCAF70-D49B-BB11-7C8C-E13F9CC7F9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마크업 랭귀지 </a:t>
            </a:r>
            <a:r>
              <a:rPr lang="ko-KR" altLang="en-US" dirty="0" err="1"/>
              <a:t>부터</a:t>
            </a:r>
            <a:r>
              <a:rPr lang="ko-KR" altLang="en-US" dirty="0"/>
              <a:t> </a:t>
            </a:r>
            <a:r>
              <a:rPr lang="en-US" altLang="ko-KR" dirty="0"/>
              <a:t>CSS </a:t>
            </a:r>
            <a:r>
              <a:rPr lang="ko-KR" altLang="en-US" dirty="0"/>
              <a:t>레이아웃 이해하기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A0B7E8-A9ED-81AE-493C-A1C3156C3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7776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7F38FB-A3CD-2EA4-BB4A-1F4BC4237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CSS </a:t>
            </a:r>
            <a:r>
              <a:rPr lang="ko-KR" altLang="en-US" dirty="0"/>
              <a:t>의 박스 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35CA53-946A-CBDC-8B11-EE658BC08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833" y="1847850"/>
            <a:ext cx="10964333" cy="4351338"/>
          </a:xfrm>
        </p:spPr>
        <p:txBody>
          <a:bodyPr/>
          <a:lstStyle/>
          <a:p>
            <a:r>
              <a:rPr lang="en-US" altLang="ko-KR" dirty="0"/>
              <a:t>padding, margin </a:t>
            </a:r>
            <a:r>
              <a:rPr lang="ko-KR" altLang="en-US" dirty="0"/>
              <a:t>작성법 </a:t>
            </a:r>
            <a:r>
              <a:rPr lang="en-US" altLang="ko-KR" dirty="0"/>
              <a:t>–top, left, right, bottom </a:t>
            </a:r>
            <a:r>
              <a:rPr lang="ko-KR" altLang="en-US" dirty="0"/>
              <a:t>분리해서 작성</a:t>
            </a:r>
            <a:endParaRPr lang="en-US" altLang="ko-KR" dirty="0"/>
          </a:p>
          <a:p>
            <a:pPr lvl="1"/>
            <a:r>
              <a:rPr lang="ko-KR" altLang="en-US" u="sng" dirty="0"/>
              <a:t>각 속성 사이에는 세미콜론을 넣는다는 점 주의</a:t>
            </a:r>
            <a:endParaRPr lang="en-US" altLang="ko-KR" u="sng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F4451B-7386-B6ED-206F-DECBC8106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56BA0C8-32A5-5FA6-42BB-CAC867FE42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85" t="35419" r="50644" b="32171"/>
          <a:stretch/>
        </p:blipFill>
        <p:spPr>
          <a:xfrm>
            <a:off x="985521" y="2957791"/>
            <a:ext cx="2759065" cy="297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762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C47CC-A9CA-AE33-1813-DABB57C38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CSS </a:t>
            </a:r>
            <a:r>
              <a:rPr lang="ko-KR" altLang="en-US" dirty="0"/>
              <a:t>의 박스 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FF19E7-384B-B159-6BD0-38C27881C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브라우저 열기 </a:t>
            </a:r>
            <a:r>
              <a:rPr lang="en-US" altLang="ko-KR" dirty="0"/>
              <a:t>-&gt; F12 -&gt; inspector </a:t>
            </a:r>
            <a:r>
              <a:rPr lang="ko-KR" altLang="en-US" dirty="0"/>
              <a:t>선택 </a:t>
            </a:r>
            <a:r>
              <a:rPr lang="en-US" altLang="ko-KR" dirty="0"/>
              <a:t>-&gt; </a:t>
            </a:r>
            <a:r>
              <a:rPr lang="ko-KR" altLang="en-US" i="1" dirty="0"/>
              <a:t>닭도리탕</a:t>
            </a:r>
            <a:endParaRPr lang="en-US" altLang="ko-KR" i="1" dirty="0"/>
          </a:p>
          <a:p>
            <a:endParaRPr lang="en-US" altLang="ko-KR" i="1" dirty="0"/>
          </a:p>
          <a:p>
            <a:endParaRPr lang="ko-KR" altLang="en-US" i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EF3A44-4A43-372A-2CC4-14A0A9442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1DF795-72CC-E011-710B-E68558F9F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485" y="2290090"/>
            <a:ext cx="2602229" cy="388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103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943484-2BE6-EE29-495A-9ABD1085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CSS</a:t>
            </a:r>
            <a:r>
              <a:rPr lang="ko-KR" altLang="en-US" dirty="0"/>
              <a:t> 의 박스 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01A3B3-9B5A-ADC8-A8F1-80BB6D6BC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‘</a:t>
            </a:r>
            <a:r>
              <a:rPr lang="en-US" altLang="ko-KR" i="1" dirty="0"/>
              <a:t>styles</a:t>
            </a:r>
            <a:r>
              <a:rPr lang="en-US" altLang="ko-KR" dirty="0"/>
              <a:t>’</a:t>
            </a:r>
            <a:r>
              <a:rPr lang="ko-KR" altLang="en-US" dirty="0"/>
              <a:t> 적용되어 있는 스타일 목록 보기</a:t>
            </a:r>
            <a:endParaRPr lang="en-US" altLang="ko-KR" dirty="0"/>
          </a:p>
          <a:p>
            <a:pPr lvl="1"/>
            <a:r>
              <a:rPr lang="ko-KR" altLang="en-US" dirty="0"/>
              <a:t>해당 내용 클릭 시 화면에서 임시로 수정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23F247-9F42-FA36-18B5-59F779628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B09C31-10E7-98A0-4201-CCD6EC565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966" t="45196" r="3135"/>
          <a:stretch/>
        </p:blipFill>
        <p:spPr>
          <a:xfrm>
            <a:off x="8010379" y="1825625"/>
            <a:ext cx="3343421" cy="375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729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E91C6-E21F-F23A-38D1-E8EAB9A06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CSS</a:t>
            </a:r>
            <a:r>
              <a:rPr lang="ko-KR" altLang="en-US" dirty="0"/>
              <a:t> 의 박스 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77BF78-3FB8-2F23-13AA-4E66A8536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‘</a:t>
            </a:r>
            <a:r>
              <a:rPr lang="en-US" altLang="ko-KR" i="1" dirty="0"/>
              <a:t>computed</a:t>
            </a:r>
            <a:r>
              <a:rPr lang="en-US" altLang="ko-KR" dirty="0"/>
              <a:t>’ </a:t>
            </a:r>
            <a:r>
              <a:rPr lang="ko-KR" altLang="en-US" dirty="0"/>
              <a:t>최종 스타일 결과 보기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3A1025-38A1-E965-87A9-1BD2CFCAE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A5F9A5-A540-2706-7637-AF0A317619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856" t="44718" r="3299"/>
          <a:stretch/>
        </p:blipFill>
        <p:spPr>
          <a:xfrm>
            <a:off x="8117059" y="1825625"/>
            <a:ext cx="3606019" cy="409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93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F8BA47-422F-B16D-D1B5-D724AA653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CSS </a:t>
            </a:r>
            <a:r>
              <a:rPr lang="ko-KR" altLang="en-US" dirty="0"/>
              <a:t>의 박스 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8DF5B4-0D27-558A-74C3-9A8897835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17053" cy="4351338"/>
          </a:xfrm>
        </p:spPr>
        <p:txBody>
          <a:bodyPr/>
          <a:lstStyle/>
          <a:p>
            <a:r>
              <a:rPr lang="en-US" altLang="ko-KR" dirty="0"/>
              <a:t>padding </a:t>
            </a:r>
            <a:r>
              <a:rPr lang="ko-KR" altLang="en-US" dirty="0"/>
              <a:t>을 띄어쓰기 단위로 한 줄에 적는 방법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E4B6E-E43E-F2BC-7547-EA0DCB30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092D88-081A-D56E-60A5-5B66D2F6A5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92" t="29675" r="40702" b="50770"/>
          <a:stretch/>
        </p:blipFill>
        <p:spPr>
          <a:xfrm>
            <a:off x="1092591" y="2930767"/>
            <a:ext cx="4205029" cy="1819423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A337026-0C26-DB6D-14DA-A5FBB6A0767F}"/>
              </a:ext>
            </a:extLst>
          </p:cNvPr>
          <p:cNvSpPr txBox="1">
            <a:spLocks/>
          </p:cNvSpPr>
          <p:nvPr/>
        </p:nvSpPr>
        <p:spPr>
          <a:xfrm>
            <a:off x="5655253" y="1690688"/>
            <a:ext cx="6152230" cy="4100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</a:t>
            </a:r>
            <a:r>
              <a:rPr lang="ko-KR" altLang="en-US" dirty="0"/>
              <a:t>개 작성시</a:t>
            </a:r>
            <a:r>
              <a:rPr lang="en-US" altLang="ko-KR" dirty="0"/>
              <a:t>: (</a:t>
            </a:r>
            <a:r>
              <a:rPr lang="ko-KR" altLang="en-US" dirty="0"/>
              <a:t>상하좌우</a:t>
            </a:r>
            <a:r>
              <a:rPr lang="en-US" altLang="ko-KR" dirty="0"/>
              <a:t>)</a:t>
            </a:r>
            <a:r>
              <a:rPr lang="ko-KR" altLang="en-US" dirty="0"/>
              <a:t> 적용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개 작성시</a:t>
            </a:r>
            <a:r>
              <a:rPr lang="en-US" altLang="ko-KR" dirty="0"/>
              <a:t>: (</a:t>
            </a:r>
            <a:r>
              <a:rPr lang="ko-KR" altLang="en-US" dirty="0"/>
              <a:t>상하</a:t>
            </a:r>
            <a:r>
              <a:rPr lang="en-US" altLang="ko-KR" dirty="0"/>
              <a:t>) (</a:t>
            </a:r>
            <a:r>
              <a:rPr lang="ko-KR" altLang="en-US" dirty="0"/>
              <a:t>좌우</a:t>
            </a:r>
            <a:r>
              <a:rPr lang="en-US" altLang="ko-KR" dirty="0"/>
              <a:t>) </a:t>
            </a:r>
            <a:r>
              <a:rPr lang="ko-KR" altLang="en-US" dirty="0"/>
              <a:t>적용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개 작성시</a:t>
            </a:r>
            <a:r>
              <a:rPr lang="en-US" altLang="ko-KR" dirty="0"/>
              <a:t>: (</a:t>
            </a:r>
            <a:r>
              <a:rPr lang="ko-KR" altLang="en-US" dirty="0"/>
              <a:t>상</a:t>
            </a:r>
            <a:r>
              <a:rPr lang="en-US" altLang="ko-KR" dirty="0"/>
              <a:t>) (</a:t>
            </a:r>
            <a:r>
              <a:rPr lang="ko-KR" altLang="en-US" dirty="0"/>
              <a:t>좌우</a:t>
            </a:r>
            <a:r>
              <a:rPr lang="en-US" altLang="ko-KR" dirty="0"/>
              <a:t>) (</a:t>
            </a:r>
            <a:r>
              <a:rPr lang="ko-KR" altLang="en-US" dirty="0"/>
              <a:t>하</a:t>
            </a:r>
            <a:r>
              <a:rPr lang="en-US" altLang="ko-KR" dirty="0"/>
              <a:t>) </a:t>
            </a:r>
            <a:r>
              <a:rPr lang="ko-KR" altLang="en-US" dirty="0"/>
              <a:t>적용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개 작성시</a:t>
            </a:r>
            <a:r>
              <a:rPr lang="en-US" altLang="ko-KR" dirty="0"/>
              <a:t>: </a:t>
            </a:r>
            <a:r>
              <a:rPr lang="ko-KR" altLang="en-US" dirty="0"/>
              <a:t>상 우 하 좌 </a:t>
            </a:r>
            <a:r>
              <a:rPr lang="en-US" altLang="ko-KR" dirty="0"/>
              <a:t>(</a:t>
            </a:r>
            <a:r>
              <a:rPr lang="ko-KR" altLang="en-US" dirty="0"/>
              <a:t>시계방향</a:t>
            </a:r>
            <a:r>
              <a:rPr lang="en-US" altLang="ko-KR" dirty="0"/>
              <a:t>) </a:t>
            </a:r>
            <a:r>
              <a:rPr lang="ko-KR" altLang="en-US" dirty="0"/>
              <a:t>적용</a:t>
            </a:r>
          </a:p>
        </p:txBody>
      </p:sp>
    </p:spTree>
    <p:extLst>
      <p:ext uri="{BB962C8B-B14F-4D97-AF65-F5344CB8AC3E}">
        <p14:creationId xmlns:p14="http://schemas.microsoft.com/office/powerpoint/2010/main" val="3739653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0FFBC0-074E-B4C8-1638-E1AA30934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CSS 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박스 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9109B2-0D5C-8D66-BC41-660DAC78A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Q: </a:t>
            </a:r>
            <a:r>
              <a:rPr lang="ko-KR" altLang="en-US" dirty="0"/>
              <a:t>같은 행에 있는 두 열의 </a:t>
            </a:r>
            <a:r>
              <a:rPr lang="en-US" altLang="ko-KR" dirty="0"/>
              <a:t>padding</a:t>
            </a:r>
            <a:r>
              <a:rPr lang="ko-KR" altLang="en-US" dirty="0"/>
              <a:t>을 각각 다르게 적용한다면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/>
              <a:t>A: </a:t>
            </a:r>
            <a:r>
              <a:rPr lang="ko-KR" altLang="en-US" dirty="0"/>
              <a:t>작은 </a:t>
            </a:r>
            <a:r>
              <a:rPr lang="en-US" altLang="ko-KR" dirty="0"/>
              <a:t>/ </a:t>
            </a:r>
            <a:r>
              <a:rPr lang="ko-KR" altLang="en-US" dirty="0"/>
              <a:t>큰 내용 중 하나가 반영된다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4D9739-AD11-9553-EDE7-1DFF48139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6C71C1-6C6F-2FA2-6F04-A51496F73D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54" t="29949" r="40742" b="51042"/>
          <a:stretch/>
        </p:blipFill>
        <p:spPr>
          <a:xfrm>
            <a:off x="871025" y="3479408"/>
            <a:ext cx="4787671" cy="204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520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3999BC-E248-8BD5-D6BB-BA2DC077D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CSS </a:t>
            </a:r>
            <a:r>
              <a:rPr lang="ko-KR" altLang="en-US" dirty="0"/>
              <a:t>의 박스 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93594D-F4FD-EDF6-ECC0-367AD942B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테두리</a:t>
            </a:r>
            <a:r>
              <a:rPr lang="en-US" altLang="ko-KR" dirty="0"/>
              <a:t>( border )</a:t>
            </a:r>
            <a:r>
              <a:rPr lang="ko-KR" altLang="en-US" dirty="0"/>
              <a:t>에서 지정할 수 있는 가장 큰 </a:t>
            </a:r>
            <a:r>
              <a:rPr lang="en-US" altLang="ko-KR" dirty="0"/>
              <a:t>3</a:t>
            </a:r>
            <a:r>
              <a:rPr lang="ko-KR" altLang="en-US" dirty="0"/>
              <a:t>가지 속성</a:t>
            </a:r>
            <a:endParaRPr lang="en-US" altLang="ko-KR" dirty="0"/>
          </a:p>
          <a:p>
            <a:pPr lvl="1"/>
            <a:r>
              <a:rPr lang="en-US" altLang="ko-KR" dirty="0"/>
              <a:t>border-style:</a:t>
            </a:r>
            <a:r>
              <a:rPr lang="ko-KR" altLang="en-US" dirty="0"/>
              <a:t> 테두리 선의 모양을 지정함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solid: </a:t>
            </a:r>
            <a:r>
              <a:rPr lang="ko-KR" altLang="en-US" dirty="0"/>
              <a:t>실선</a:t>
            </a:r>
            <a:r>
              <a:rPr lang="en-US" altLang="ko-KR" dirty="0"/>
              <a:t>, dashed: </a:t>
            </a:r>
            <a:r>
              <a:rPr lang="ko-KR" altLang="en-US" dirty="0"/>
              <a:t>긴 점선</a:t>
            </a:r>
            <a:r>
              <a:rPr lang="en-US" altLang="ko-KR" dirty="0"/>
              <a:t>, dotted: </a:t>
            </a:r>
            <a:r>
              <a:rPr lang="ko-KR" altLang="en-US" dirty="0"/>
              <a:t>점선 등</a:t>
            </a:r>
            <a:r>
              <a:rPr lang="en-US" altLang="ko-KR" dirty="0"/>
              <a:t>…</a:t>
            </a:r>
          </a:p>
          <a:p>
            <a:pPr lvl="1"/>
            <a:r>
              <a:rPr lang="en-US" altLang="ko-KR" dirty="0"/>
              <a:t>border-width: </a:t>
            </a:r>
            <a:r>
              <a:rPr lang="ko-KR" altLang="en-US" dirty="0"/>
              <a:t>테두리 선의 두께를 지정함</a:t>
            </a:r>
            <a:endParaRPr lang="en-US" altLang="ko-KR" dirty="0"/>
          </a:p>
          <a:p>
            <a:pPr lvl="1"/>
            <a:r>
              <a:rPr lang="en-US" altLang="ko-KR" dirty="0"/>
              <a:t>border-color: </a:t>
            </a:r>
            <a:r>
              <a:rPr lang="ko-KR" altLang="en-US" dirty="0"/>
              <a:t>테두리 선의 색상을 지정함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19AF63-7CC6-68CA-2C12-F2ABAE04A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16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DFB186-B8FB-35B3-9D3C-95386578B6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88" t="28128" r="9537" b="65845"/>
          <a:stretch/>
        </p:blipFill>
        <p:spPr>
          <a:xfrm>
            <a:off x="989556" y="4271375"/>
            <a:ext cx="9577293" cy="83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69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8CBF9A-1229-B65F-6DE2-70D700268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CSS </a:t>
            </a:r>
            <a:r>
              <a:rPr lang="ko-KR" altLang="en-US" dirty="0"/>
              <a:t>의 박스 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808C48-0CD1-6725-CF26-EDA1E96A5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가지 속성을 </a:t>
            </a:r>
            <a:r>
              <a:rPr lang="en-US" altLang="ko-KR" dirty="0"/>
              <a:t>border </a:t>
            </a:r>
            <a:r>
              <a:rPr lang="ko-KR" altLang="en-US" dirty="0"/>
              <a:t>에 한 번에 줄여서 표현할 수도 있음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width | style | color </a:t>
            </a:r>
            <a:r>
              <a:rPr lang="ko-KR" altLang="en-US" dirty="0"/>
              <a:t>순서대로 표시하여야 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D067E3-C2D8-CEEF-A04D-51A025822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9FC7B6-893A-FC30-540D-B2FEBC2DA8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77" t="28212" r="35130" b="66763"/>
          <a:stretch/>
        </p:blipFill>
        <p:spPr>
          <a:xfrm>
            <a:off x="838200" y="3074504"/>
            <a:ext cx="10096586" cy="12324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DAE98A-B76D-92CC-2FA8-C40357F27C5B}"/>
              </a:ext>
            </a:extLst>
          </p:cNvPr>
          <p:cNvSpPr txBox="1"/>
          <p:nvPr/>
        </p:nvSpPr>
        <p:spPr>
          <a:xfrm>
            <a:off x="2929467" y="4614333"/>
            <a:ext cx="6536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생략하면 임의로 정해지기 때문에 </a:t>
            </a:r>
            <a:r>
              <a:rPr lang="ko-KR" altLang="en-US"/>
              <a:t>항상 </a:t>
            </a:r>
            <a:r>
              <a:rPr lang="en-US" altLang="ko-KR" dirty="0"/>
              <a:t>3</a:t>
            </a:r>
            <a:r>
              <a:rPr lang="ko-KR" altLang="en-US" dirty="0"/>
              <a:t>개 다 지정할 것</a:t>
            </a:r>
          </a:p>
        </p:txBody>
      </p:sp>
    </p:spTree>
    <p:extLst>
      <p:ext uri="{BB962C8B-B14F-4D97-AF65-F5344CB8AC3E}">
        <p14:creationId xmlns:p14="http://schemas.microsoft.com/office/powerpoint/2010/main" val="1546866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584A40-6248-A391-8978-7E689C89D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CSS </a:t>
            </a:r>
            <a:r>
              <a:rPr lang="ko-KR" altLang="en-US" dirty="0"/>
              <a:t>의 길이 단위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37889B-73A0-5E38-79C1-77981B4A1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CSS</a:t>
            </a:r>
            <a:r>
              <a:rPr lang="ko-KR" altLang="en-US" dirty="0"/>
              <a:t>에서 사용할 수 있는 길이 단위</a:t>
            </a:r>
            <a:endParaRPr lang="en-US" altLang="ko-KR" dirty="0"/>
          </a:p>
          <a:p>
            <a:pPr lvl="1"/>
            <a:r>
              <a:rPr lang="en-US" altLang="ko-KR" b="1" dirty="0" err="1"/>
              <a:t>px</a:t>
            </a:r>
            <a:r>
              <a:rPr lang="en-US" altLang="ko-KR" dirty="0"/>
              <a:t>:</a:t>
            </a:r>
            <a:r>
              <a:rPr lang="ko-KR" altLang="en-US" dirty="0"/>
              <a:t> 디스플레이의 최소 표현 단위 가장 많이 사용되는 단위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      (</a:t>
            </a:r>
            <a:r>
              <a:rPr lang="ko-KR" altLang="en-US" dirty="0"/>
              <a:t>디자이너들이 많이 예민하게 보는 단위라 가장 많이 씀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cm</a:t>
            </a:r>
            <a:r>
              <a:rPr lang="ko-KR" altLang="en-US" dirty="0"/>
              <a:t> </a:t>
            </a:r>
            <a:r>
              <a:rPr lang="en-US" altLang="ko-KR" dirty="0"/>
              <a:t>, in , mm: </a:t>
            </a:r>
            <a:r>
              <a:rPr lang="ko-KR" altLang="en-US" dirty="0" err="1"/>
              <a:t>센치미터</a:t>
            </a:r>
            <a:r>
              <a:rPr lang="en-US" altLang="ko-KR" dirty="0"/>
              <a:t>, </a:t>
            </a:r>
            <a:r>
              <a:rPr lang="ko-KR" altLang="en-US" dirty="0"/>
              <a:t>인치</a:t>
            </a:r>
            <a:r>
              <a:rPr lang="en-US" altLang="ko-KR" dirty="0"/>
              <a:t>, </a:t>
            </a:r>
            <a:r>
              <a:rPr lang="ko-KR" altLang="en-US" dirty="0"/>
              <a:t>밀리미터 </a:t>
            </a:r>
            <a:r>
              <a:rPr lang="en-US" altLang="ko-KR" dirty="0"/>
              <a:t>(</a:t>
            </a:r>
            <a:r>
              <a:rPr lang="ko-KR" altLang="en-US" dirty="0"/>
              <a:t>인쇄할 때 주로 씀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err="1"/>
              <a:t>Em</a:t>
            </a:r>
            <a:r>
              <a:rPr lang="en-US" altLang="ko-KR" dirty="0"/>
              <a:t>, rem: </a:t>
            </a:r>
            <a:r>
              <a:rPr lang="ko-KR" altLang="en-US" dirty="0"/>
              <a:t>폰트 크기에 비례한 크기 </a:t>
            </a:r>
            <a:r>
              <a:rPr lang="en-US" altLang="ko-KR" dirty="0"/>
              <a:t>(</a:t>
            </a:r>
            <a:r>
              <a:rPr lang="ko-KR" altLang="en-US" dirty="0"/>
              <a:t>개인마다 사용 폰트크기가 다르니까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%: </a:t>
            </a:r>
            <a:r>
              <a:rPr lang="ko-KR" altLang="en-US" dirty="0"/>
              <a:t>부모 태그를 기준으로 백분율</a:t>
            </a:r>
            <a:endParaRPr lang="en-US" altLang="ko-KR" dirty="0"/>
          </a:p>
          <a:p>
            <a:pPr lvl="1"/>
            <a:r>
              <a:rPr lang="en-US" altLang="ko-KR" dirty="0" err="1"/>
              <a:t>vw</a:t>
            </a:r>
            <a:r>
              <a:rPr lang="en-US" altLang="ko-KR" dirty="0"/>
              <a:t>, </a:t>
            </a:r>
            <a:r>
              <a:rPr lang="en-US" altLang="ko-KR" dirty="0" err="1"/>
              <a:t>vh</a:t>
            </a:r>
            <a:r>
              <a:rPr lang="en-US" altLang="ko-KR" dirty="0"/>
              <a:t>: </a:t>
            </a:r>
            <a:r>
              <a:rPr lang="ko-KR" altLang="en-US" dirty="0"/>
              <a:t>화면 전체 너비를 </a:t>
            </a:r>
            <a:r>
              <a:rPr lang="en-US" altLang="ko-KR" dirty="0"/>
              <a:t>100vw, </a:t>
            </a:r>
            <a:r>
              <a:rPr lang="ko-KR" altLang="en-US" dirty="0"/>
              <a:t>전체 높이를 </a:t>
            </a:r>
            <a:r>
              <a:rPr lang="en-US" altLang="ko-KR" dirty="0"/>
              <a:t>100vh </a:t>
            </a:r>
            <a:r>
              <a:rPr lang="ko-KR" altLang="en-US" dirty="0"/>
              <a:t>로 기준으로 </a:t>
            </a:r>
            <a:r>
              <a:rPr lang="ko-KR" altLang="en-US" dirty="0" err="1"/>
              <a:t>백등분</a:t>
            </a:r>
            <a:endParaRPr lang="en-US" altLang="ko-KR" dirty="0"/>
          </a:p>
          <a:p>
            <a:pPr lvl="1"/>
            <a:r>
              <a:rPr lang="en-US" altLang="ko-KR" dirty="0" err="1"/>
              <a:t>vmin</a:t>
            </a:r>
            <a:r>
              <a:rPr lang="en-US" altLang="ko-KR" dirty="0"/>
              <a:t>, </a:t>
            </a:r>
            <a:r>
              <a:rPr lang="en-US" altLang="ko-KR" dirty="0" err="1"/>
              <a:t>vmax</a:t>
            </a:r>
            <a:r>
              <a:rPr lang="en-US" altLang="ko-KR" dirty="0"/>
              <a:t>: </a:t>
            </a:r>
            <a:r>
              <a:rPr lang="ko-KR" altLang="en-US" dirty="0"/>
              <a:t>화면 가로</a:t>
            </a:r>
            <a:r>
              <a:rPr lang="en-US" altLang="ko-KR" dirty="0"/>
              <a:t>, </a:t>
            </a:r>
            <a:r>
              <a:rPr lang="ko-KR" altLang="en-US" dirty="0"/>
              <a:t>세로 중에 더 </a:t>
            </a:r>
            <a:r>
              <a:rPr lang="ko-KR" altLang="en-US" dirty="0" err="1"/>
              <a:t>짧은쪽이</a:t>
            </a:r>
            <a:r>
              <a:rPr lang="ko-KR" altLang="en-US" dirty="0"/>
              <a:t> </a:t>
            </a:r>
            <a:r>
              <a:rPr lang="en-US" altLang="ko-KR" dirty="0" err="1"/>
              <a:t>vmin</a:t>
            </a:r>
            <a:r>
              <a:rPr lang="en-US" altLang="ko-KR" dirty="0"/>
              <a:t>, </a:t>
            </a:r>
            <a:r>
              <a:rPr lang="ko-KR" altLang="en-US" dirty="0" err="1"/>
              <a:t>긴쪽이</a:t>
            </a:r>
            <a:r>
              <a:rPr lang="ko-KR" altLang="en-US" dirty="0"/>
              <a:t> </a:t>
            </a:r>
            <a:r>
              <a:rPr lang="en-US" altLang="ko-KR" dirty="0" err="1"/>
              <a:t>vmax</a:t>
            </a:r>
            <a:r>
              <a:rPr lang="ko-KR" altLang="en-US" dirty="0"/>
              <a:t>로 </a:t>
            </a:r>
            <a:r>
              <a:rPr lang="en-US" altLang="ko-KR" dirty="0"/>
              <a:t>100</a:t>
            </a:r>
            <a:r>
              <a:rPr lang="ko-KR" altLang="en-US" dirty="0"/>
              <a:t>등분</a:t>
            </a:r>
            <a:endParaRPr lang="en-US" altLang="ko-KR" dirty="0"/>
          </a:p>
          <a:p>
            <a:pPr lvl="2"/>
            <a:r>
              <a:rPr lang="ko-KR" altLang="en-US" dirty="0"/>
              <a:t>핸드폰을 세로</a:t>
            </a:r>
            <a:r>
              <a:rPr lang="en-US" altLang="ko-KR" dirty="0"/>
              <a:t>(portrait)</a:t>
            </a:r>
            <a:r>
              <a:rPr lang="ko-KR" altLang="en-US" dirty="0"/>
              <a:t>로 보고 있을 때</a:t>
            </a:r>
            <a:r>
              <a:rPr lang="en-US" altLang="ko-KR" dirty="0"/>
              <a:t>: </a:t>
            </a:r>
            <a:r>
              <a:rPr lang="en-US" altLang="ko-KR" dirty="0" err="1"/>
              <a:t>vmin</a:t>
            </a:r>
            <a:r>
              <a:rPr lang="en-US" altLang="ko-KR" dirty="0"/>
              <a:t>: </a:t>
            </a:r>
            <a:r>
              <a:rPr lang="ko-KR" altLang="en-US" dirty="0"/>
              <a:t>가로</a:t>
            </a:r>
            <a:r>
              <a:rPr lang="en-US" altLang="ko-KR" dirty="0"/>
              <a:t>, </a:t>
            </a:r>
            <a:r>
              <a:rPr lang="en-US" altLang="ko-KR" dirty="0" err="1"/>
              <a:t>vmax</a:t>
            </a:r>
            <a:r>
              <a:rPr lang="en-US" altLang="ko-KR" dirty="0"/>
              <a:t>: </a:t>
            </a:r>
            <a:r>
              <a:rPr lang="ko-KR" altLang="en-US" dirty="0"/>
              <a:t>세로</a:t>
            </a:r>
            <a:endParaRPr lang="en-US" altLang="ko-KR" dirty="0"/>
          </a:p>
          <a:p>
            <a:pPr lvl="2"/>
            <a:r>
              <a:rPr lang="ko-KR" altLang="en-US" dirty="0"/>
              <a:t>핸드폰을 가로</a:t>
            </a:r>
            <a:r>
              <a:rPr lang="en-US" altLang="ko-KR" dirty="0"/>
              <a:t>(landscape)</a:t>
            </a:r>
            <a:r>
              <a:rPr lang="ko-KR" altLang="en-US" dirty="0"/>
              <a:t>로 보고 있을 때</a:t>
            </a:r>
            <a:r>
              <a:rPr lang="en-US" altLang="ko-KR" dirty="0"/>
              <a:t>: </a:t>
            </a:r>
            <a:r>
              <a:rPr lang="en-US" altLang="ko-KR" dirty="0" err="1"/>
              <a:t>vmin</a:t>
            </a:r>
            <a:r>
              <a:rPr lang="en-US" altLang="ko-KR" dirty="0"/>
              <a:t>: </a:t>
            </a:r>
            <a:r>
              <a:rPr lang="ko-KR" altLang="en-US" dirty="0"/>
              <a:t>세로</a:t>
            </a:r>
            <a:r>
              <a:rPr lang="en-US" altLang="ko-KR" dirty="0"/>
              <a:t>, </a:t>
            </a:r>
            <a:r>
              <a:rPr lang="en-US" altLang="ko-KR" dirty="0" err="1"/>
              <a:t>vmax</a:t>
            </a:r>
            <a:r>
              <a:rPr lang="en-US" altLang="ko-KR" dirty="0"/>
              <a:t>: </a:t>
            </a:r>
            <a:r>
              <a:rPr lang="ko-KR" altLang="en-US" dirty="0"/>
              <a:t>가로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575DEC-7665-BC5E-0F0A-B7FD39CA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049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71E02-267D-A472-6B7F-54E6B5736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CSS </a:t>
            </a:r>
            <a:r>
              <a:rPr lang="ko-KR" altLang="en-US" dirty="0"/>
              <a:t>의 길이 단위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E5D0AD-4D29-898C-71BE-D869813B1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- 0.2 </a:t>
            </a:r>
            <a:r>
              <a:rPr lang="en-US" altLang="ko-KR" dirty="0" err="1"/>
              <a:t>px</a:t>
            </a:r>
            <a:r>
              <a:rPr lang="ko-KR" altLang="en-US" dirty="0"/>
              <a:t> 을 그려본다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C7B6EF-2AEA-5DC3-ED0C-216783B1F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10CAE2-1702-93C4-9FC6-B75C693A18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73" t="35487" r="40299" b="52205"/>
          <a:stretch/>
        </p:blipFill>
        <p:spPr>
          <a:xfrm>
            <a:off x="838200" y="2593144"/>
            <a:ext cx="5016434" cy="13598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EABE28-397A-CE01-2D0D-D573BF4B3900}"/>
              </a:ext>
            </a:extLst>
          </p:cNvPr>
          <p:cNvSpPr txBox="1"/>
          <p:nvPr/>
        </p:nvSpPr>
        <p:spPr>
          <a:xfrm>
            <a:off x="6063175" y="3306690"/>
            <a:ext cx="303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0.2px</a:t>
            </a:r>
            <a:r>
              <a:rPr lang="ko-KR" altLang="en-US" dirty="0"/>
              <a:t>과 </a:t>
            </a:r>
            <a:r>
              <a:rPr lang="en-US" altLang="ko-KR" dirty="0"/>
              <a:t>0.5px</a:t>
            </a:r>
            <a:r>
              <a:rPr lang="ko-KR" altLang="en-US" dirty="0"/>
              <a:t>이 동작에서 차이가 발생하는지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750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0. Semantic HTML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6202680" cy="4351338"/>
          </a:xfrm>
        </p:spPr>
        <p:txBody>
          <a:bodyPr/>
          <a:lstStyle/>
          <a:p>
            <a:r>
              <a:rPr lang="ko-KR" altLang="en-US" dirty="0"/>
              <a:t>웹 접근성 기능 지원의 일환으로</a:t>
            </a:r>
            <a:r>
              <a:rPr lang="en-US" altLang="ko-KR" dirty="0"/>
              <a:t>, </a:t>
            </a:r>
            <a:r>
              <a:rPr lang="ko-KR" altLang="en-US" dirty="0"/>
              <a:t>태그의 기능은 단순히 다른 태그를 포함하는 기능만 가지고 있지만</a:t>
            </a:r>
            <a:r>
              <a:rPr lang="en-US" altLang="ko-KR" dirty="0"/>
              <a:t>, HTML </a:t>
            </a:r>
            <a:r>
              <a:rPr lang="ko-KR" altLang="en-US" dirty="0"/>
              <a:t>코드를</a:t>
            </a:r>
            <a:r>
              <a:rPr lang="en-US" altLang="ko-KR" dirty="0"/>
              <a:t> </a:t>
            </a:r>
            <a:r>
              <a:rPr lang="ko-KR" altLang="en-US" dirty="0"/>
              <a:t>읽는 사람이나 기계가 의미를 추정할 수 있게 도와주는 태그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1034" name="Picture 10" descr="Writing Semantic HTML - DEV Commun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924" y="1760347"/>
            <a:ext cx="3910908" cy="430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0DEA9A-3C3C-9BBE-ABC9-BE79F65BE4B2}"/>
              </a:ext>
            </a:extLst>
          </p:cNvPr>
          <p:cNvSpPr txBox="1"/>
          <p:nvPr/>
        </p:nvSpPr>
        <p:spPr>
          <a:xfrm>
            <a:off x="2489200" y="4199467"/>
            <a:ext cx="4842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Aside</a:t>
            </a:r>
            <a:r>
              <a:rPr lang="ko-KR" altLang="en-US" dirty="0"/>
              <a:t>로 묶었다고 해서 특별히 다른 기능이 생기는 것은 아니다</a:t>
            </a:r>
            <a:r>
              <a:rPr lang="en-US" altLang="ko-KR" dirty="0"/>
              <a:t>! </a:t>
            </a:r>
            <a:r>
              <a:rPr lang="ko-KR" altLang="en-US" dirty="0"/>
              <a:t>읽는 사람이나 컴퓨터가 검색하기 편하게 묶어주는 기능만 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14582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FD86C-FD64-2D1B-C13C-136A8D108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CSS </a:t>
            </a:r>
            <a:r>
              <a:rPr lang="ko-KR" altLang="en-US" dirty="0"/>
              <a:t>의 길이 단위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6B8674-C958-F97D-E2A9-F2B7A9AF6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확인 </a:t>
            </a:r>
            <a:r>
              <a:rPr lang="en-US" altLang="ko-KR" dirty="0"/>
              <a:t>– font-size </a:t>
            </a:r>
            <a:r>
              <a:rPr lang="ko-KR" altLang="en-US" dirty="0"/>
              <a:t>스타일을 부여하고</a:t>
            </a:r>
            <a:r>
              <a:rPr lang="en-US" altLang="ko-KR" dirty="0"/>
              <a:t>, </a:t>
            </a:r>
            <a:r>
              <a:rPr lang="en-US" altLang="ko-KR" dirty="0" err="1"/>
              <a:t>em</a:t>
            </a:r>
            <a:r>
              <a:rPr lang="en-US" altLang="ko-KR" dirty="0"/>
              <a:t> </a:t>
            </a:r>
            <a:r>
              <a:rPr lang="ko-KR" altLang="en-US" dirty="0"/>
              <a:t>과 </a:t>
            </a:r>
            <a:r>
              <a:rPr lang="en-US" altLang="ko-KR" dirty="0"/>
              <a:t>rem </a:t>
            </a:r>
            <a:r>
              <a:rPr lang="ko-KR" altLang="en-US" dirty="0"/>
              <a:t>을 비교해 본다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975B36-C49B-3903-6EFF-DAA5AFB60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B54753-DE65-1ACA-7D64-32CF41148E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23" t="26621" r="31242" b="33196"/>
          <a:stretch/>
        </p:blipFill>
        <p:spPr>
          <a:xfrm>
            <a:off x="731520" y="2594659"/>
            <a:ext cx="4873013" cy="30793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D9AD1A-477A-91A4-84E3-F8DFEA61A9D3}"/>
              </a:ext>
            </a:extLst>
          </p:cNvPr>
          <p:cNvSpPr txBox="1"/>
          <p:nvPr/>
        </p:nvSpPr>
        <p:spPr>
          <a:xfrm>
            <a:off x="5763065" y="4750639"/>
            <a:ext cx="3033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삼겹살 볶기와 야채 넣기의 글자 크기 차이를 통해 유추할 수 있는 것은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7115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91A7E0-6EA1-61AB-D221-6B8F76CE5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CSS </a:t>
            </a:r>
            <a:r>
              <a:rPr lang="ko-KR" altLang="en-US" dirty="0"/>
              <a:t>동작 요소 </a:t>
            </a:r>
            <a:r>
              <a:rPr lang="en-US" altLang="ko-KR" dirty="0"/>
              <a:t>– margin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CC800F-17EB-8150-FD2F-7B8BD65A3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여백 상쇄 </a:t>
            </a:r>
            <a:r>
              <a:rPr lang="en-US" altLang="ko-KR" dirty="0"/>
              <a:t>(margin collapse)</a:t>
            </a:r>
          </a:p>
          <a:p>
            <a:pPr lvl="1"/>
            <a:r>
              <a:rPr lang="ko-KR" altLang="en-US" dirty="0"/>
              <a:t>인접한 두 요소의 여백이 겹치면 두 여백이 각각 반영되지 않고 겹쳐서 반영됨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40C494-3C93-C009-2F46-0386792E2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B9C451-FB13-9252-FAC1-C2353B395337}"/>
              </a:ext>
            </a:extLst>
          </p:cNvPr>
          <p:cNvSpPr txBox="1"/>
          <p:nvPr/>
        </p:nvSpPr>
        <p:spPr>
          <a:xfrm>
            <a:off x="4375052" y="5781545"/>
            <a:ext cx="8173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https://developer.mozilla.org/ko/docs/Web/CSS/CSS_Box_Model/Mastering_margin_collapsing</a:t>
            </a:r>
            <a:endParaRPr lang="ko-KR" altLang="en-US" sz="1400" dirty="0"/>
          </a:p>
        </p:txBody>
      </p:sp>
      <p:pic>
        <p:nvPicPr>
          <p:cNvPr id="3074" name="Picture 2" descr="CSS] CSS Layout 의 기본 ( 3.마진겹침 part1) | MANBALBOY BLOG">
            <a:extLst>
              <a:ext uri="{FF2B5EF4-FFF2-40B4-BE49-F238E27FC236}">
                <a16:creationId xmlns:a16="http://schemas.microsoft.com/office/drawing/2014/main" id="{DB8A91C4-4643-D748-B1E6-DCBC65681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059" y="2874499"/>
            <a:ext cx="3150887" cy="2582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01505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7F38FB-A3CD-2EA4-BB4A-1F4BC4237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CSS </a:t>
            </a:r>
            <a:r>
              <a:rPr lang="ko-KR" altLang="en-US" dirty="0"/>
              <a:t>의 동작 요소 </a:t>
            </a:r>
            <a:r>
              <a:rPr lang="en-US" altLang="ko-KR" dirty="0"/>
              <a:t>– block/inline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35CA53-946A-CBDC-8B11-EE658BC08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block</a:t>
            </a:r>
            <a:r>
              <a:rPr lang="ko-KR" altLang="en-US" dirty="0"/>
              <a:t> </a:t>
            </a:r>
            <a:r>
              <a:rPr lang="en-US" altLang="ko-KR" dirty="0"/>
              <a:t>vs</a:t>
            </a:r>
            <a:r>
              <a:rPr lang="ko-KR" altLang="en-US" dirty="0"/>
              <a:t> </a:t>
            </a:r>
            <a:r>
              <a:rPr lang="en-US" altLang="ko-KR" dirty="0"/>
              <a:t>inline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F4451B-7386-B6ED-206F-DECBC8106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C64A2C-12E5-D507-308D-D118AE7BA4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25" t="23453" r="48873" b="50000"/>
          <a:stretch/>
        </p:blipFill>
        <p:spPr>
          <a:xfrm>
            <a:off x="956603" y="2513429"/>
            <a:ext cx="3911475" cy="31183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B62C92-101C-DF21-135F-D2BE34EC7D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732" t="29539" r="48430" b="36752"/>
          <a:stretch/>
        </p:blipFill>
        <p:spPr>
          <a:xfrm>
            <a:off x="7323924" y="2513429"/>
            <a:ext cx="2960208" cy="311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954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7F38FB-A3CD-2EA4-BB4A-1F4BC4237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CSS </a:t>
            </a:r>
            <a:r>
              <a:rPr lang="ko-KR" altLang="en-US" dirty="0"/>
              <a:t>의 동작 요소 </a:t>
            </a:r>
            <a:r>
              <a:rPr lang="en-US" altLang="ko-KR" dirty="0"/>
              <a:t>– block/inline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35CA53-946A-CBDC-8B11-EE658BC08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block: </a:t>
            </a:r>
            <a:r>
              <a:rPr lang="ko-KR" altLang="en-US" dirty="0"/>
              <a:t>새로운 줄에 배치되고 한 줄 전체를 차지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따라서 한 줄에 한 개의 </a:t>
            </a:r>
            <a:r>
              <a:rPr lang="en-US" altLang="ko-KR" dirty="0"/>
              <a:t>block </a:t>
            </a:r>
            <a:r>
              <a:rPr lang="ko-KR" altLang="en-US" dirty="0"/>
              <a:t>요소만 존재할 수 있다</a:t>
            </a:r>
            <a:endParaRPr lang="en-US" altLang="ko-KR" dirty="0"/>
          </a:p>
          <a:p>
            <a:pPr lvl="1"/>
            <a:r>
              <a:rPr lang="en-US" altLang="ko-KR" dirty="0"/>
              <a:t>p, h1,</a:t>
            </a:r>
            <a:r>
              <a:rPr lang="ko-KR" altLang="en-US" dirty="0"/>
              <a:t> </a:t>
            </a:r>
            <a:r>
              <a:rPr lang="en-US" altLang="ko-KR" dirty="0"/>
              <a:t>div </a:t>
            </a:r>
            <a:r>
              <a:rPr lang="ko-KR" altLang="en-US" dirty="0"/>
              <a:t>등의 태그가 </a:t>
            </a:r>
            <a:r>
              <a:rPr lang="en-US" altLang="ko-KR" dirty="0"/>
              <a:t>block </a:t>
            </a:r>
            <a:r>
              <a:rPr lang="ko-KR" altLang="en-US" dirty="0"/>
              <a:t>요소로 동작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inline: </a:t>
            </a:r>
            <a:r>
              <a:rPr lang="ko-KR" altLang="en-US" dirty="0"/>
              <a:t>한 줄 안에 줄 바꿈 없이 배치되고 내부 요소만큼의 너비를 차지</a:t>
            </a:r>
            <a:endParaRPr lang="en-US" altLang="ko-KR" dirty="0"/>
          </a:p>
          <a:p>
            <a:pPr lvl="1"/>
            <a:r>
              <a:rPr lang="en-US" altLang="ko-KR" dirty="0"/>
              <a:t>block </a:t>
            </a:r>
            <a:r>
              <a:rPr lang="ko-KR" altLang="en-US" dirty="0"/>
              <a:t>요소를 하위 태그로 가지면 안된다</a:t>
            </a:r>
            <a:endParaRPr lang="en-US" altLang="ko-KR" dirty="0"/>
          </a:p>
          <a:p>
            <a:pPr lvl="1"/>
            <a:r>
              <a:rPr lang="en-US" altLang="ko-KR" dirty="0"/>
              <a:t>span, </a:t>
            </a:r>
            <a:r>
              <a:rPr lang="en-US" altLang="ko-KR" dirty="0" err="1"/>
              <a:t>img</a:t>
            </a:r>
            <a:r>
              <a:rPr lang="ko-KR" altLang="en-US" dirty="0"/>
              <a:t> 태그가 대표적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F4451B-7386-B6ED-206F-DECBC8106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740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29171A-532D-B6E9-A679-471CE68FD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CSS</a:t>
            </a:r>
            <a:r>
              <a:rPr lang="ko-KR" altLang="en-US" dirty="0"/>
              <a:t> 의 동작 요소 </a:t>
            </a:r>
            <a:r>
              <a:rPr lang="en-US" altLang="ko-KR" dirty="0"/>
              <a:t>– block/inline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7E6F9E3-3320-DA50-28EC-27843F636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0334" t="52339" r="24624" b="25461"/>
          <a:stretch/>
        </p:blipFill>
        <p:spPr>
          <a:xfrm>
            <a:off x="838200" y="1495864"/>
            <a:ext cx="7579941" cy="2199249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B07A2B-6C5C-2F37-68FC-F5043B38D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7DD345-D9F5-D821-7795-D7B76D1D65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803" r="84862"/>
          <a:stretch/>
        </p:blipFill>
        <p:spPr>
          <a:xfrm>
            <a:off x="9192269" y="1495864"/>
            <a:ext cx="2643609" cy="239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17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BC88B5-023F-6362-6DFD-086800102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텍스트 스타일링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C907D2-6F2D-30AB-5CDE-3FEC319BD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폰트 지정</a:t>
            </a:r>
            <a:r>
              <a:rPr lang="en-US" altLang="ko-KR" dirty="0"/>
              <a:t> </a:t>
            </a:r>
            <a:r>
              <a:rPr lang="ko-KR" altLang="en-US" dirty="0"/>
              <a:t>방법</a:t>
            </a:r>
            <a:endParaRPr lang="en-US" altLang="ko-KR" dirty="0"/>
          </a:p>
          <a:p>
            <a:pPr lvl="1"/>
            <a:r>
              <a:rPr lang="en-US" altLang="ko-KR" dirty="0"/>
              <a:t>font-family </a:t>
            </a:r>
            <a:r>
              <a:rPr lang="ko-KR" altLang="en-US" dirty="0"/>
              <a:t>속성에 가장 먼저 반영하고 싶은 폰트 순서대로 추가함</a:t>
            </a:r>
            <a:endParaRPr lang="en-US" altLang="ko-KR" dirty="0"/>
          </a:p>
          <a:p>
            <a:pPr lvl="1"/>
            <a:r>
              <a:rPr lang="ko-KR" altLang="en-US" dirty="0"/>
              <a:t>여러 개 지정하는 이유</a:t>
            </a:r>
            <a:r>
              <a:rPr lang="en-US" altLang="ko-KR" dirty="0"/>
              <a:t>: </a:t>
            </a:r>
            <a:r>
              <a:rPr lang="ko-KR" altLang="en-US" dirty="0"/>
              <a:t>웹 환경에서는 접속한 사람의 폰트 설치 확인 어려움</a:t>
            </a:r>
            <a:endParaRPr lang="en-US" altLang="ko-KR" dirty="0"/>
          </a:p>
          <a:p>
            <a:pPr lvl="2"/>
            <a:r>
              <a:rPr lang="ko-KR" altLang="en-US" dirty="0"/>
              <a:t>폰트 로드 실패 시 다음 </a:t>
            </a:r>
            <a:r>
              <a:rPr lang="en-US" altLang="ko-KR" dirty="0"/>
              <a:t>fallback </a:t>
            </a:r>
            <a:r>
              <a:rPr lang="ko-KR" altLang="en-US" dirty="0"/>
              <a:t>폰트를 구성하는 것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font:</a:t>
            </a:r>
            <a:r>
              <a:rPr lang="ko-KR" altLang="en-US" dirty="0"/>
              <a:t> 속성에 단축으로 한 번에 지정할 수도 있음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43BDC2-033E-84BA-5519-1B2A0B190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9D8EFD-9F98-7165-A15D-4D6270068C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27" t="15707" r="15607" b="77900"/>
          <a:stretch/>
        </p:blipFill>
        <p:spPr>
          <a:xfrm>
            <a:off x="1214424" y="4531290"/>
            <a:ext cx="9763152" cy="100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34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6EB045-5697-E60F-D168-3CD046F1E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텍스트 스타일링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44602F-D0CF-4E73-A5E3-1A2F0FD96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r>
              <a:rPr lang="en-US" altLang="ko-KR" dirty="0"/>
              <a:t>font-size: </a:t>
            </a:r>
            <a:r>
              <a:rPr lang="ko-KR" altLang="en-US" dirty="0"/>
              <a:t>폰트 크기를 지정 </a:t>
            </a:r>
            <a:r>
              <a:rPr lang="en-US" altLang="ko-KR" dirty="0"/>
              <a:t>(</a:t>
            </a:r>
            <a:r>
              <a:rPr lang="en-US" altLang="ko-KR" dirty="0" err="1"/>
              <a:t>px</a:t>
            </a:r>
            <a:r>
              <a:rPr lang="en-US" altLang="ko-KR" dirty="0"/>
              <a:t>, pt, </a:t>
            </a:r>
            <a:r>
              <a:rPr lang="en-US" altLang="ko-KR" dirty="0" err="1"/>
              <a:t>em</a:t>
            </a:r>
            <a:r>
              <a:rPr lang="en-US" altLang="ko-KR" dirty="0"/>
              <a:t>, rem </a:t>
            </a:r>
            <a:r>
              <a:rPr lang="ko-KR" altLang="en-US" dirty="0"/>
              <a:t>단위 등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font-weight: </a:t>
            </a:r>
            <a:r>
              <a:rPr lang="ko-KR" altLang="en-US" dirty="0"/>
              <a:t>폰트의 가중치나 굵기 지정 </a:t>
            </a:r>
            <a:r>
              <a:rPr lang="en-US" altLang="ko-KR" dirty="0"/>
              <a:t>(bold, 100/200/../900)</a:t>
            </a:r>
          </a:p>
          <a:p>
            <a:r>
              <a:rPr lang="en-US" altLang="ko-KR" dirty="0"/>
              <a:t>font-style: </a:t>
            </a:r>
            <a:r>
              <a:rPr lang="ko-KR" altLang="en-US" dirty="0"/>
              <a:t>글자를 </a:t>
            </a:r>
            <a:r>
              <a:rPr lang="ko-KR" altLang="en-US" dirty="0" err="1"/>
              <a:t>기울임체로</a:t>
            </a:r>
            <a:r>
              <a:rPr lang="ko-KR" altLang="en-US" dirty="0"/>
              <a:t> 표시할 수 있는 </a:t>
            </a:r>
            <a:r>
              <a:rPr lang="en-US" altLang="ko-KR" dirty="0"/>
              <a:t>italic </a:t>
            </a:r>
            <a:r>
              <a:rPr lang="ko-KR" altLang="en-US" dirty="0"/>
              <a:t>외 기능 지원</a:t>
            </a:r>
            <a:endParaRPr lang="en-US" altLang="ko-KR" dirty="0"/>
          </a:p>
          <a:p>
            <a:r>
              <a:rPr lang="en-US" altLang="ko-KR" dirty="0"/>
              <a:t>color:</a:t>
            </a:r>
            <a:r>
              <a:rPr lang="ko-KR" altLang="en-US" dirty="0"/>
              <a:t> 폰트의 색상을 지원함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C17BF0-C9A0-8564-2BB0-6B6B1AFD0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65F380-252F-6D53-9CD8-5133126EF0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109" t="38647" r="26304" b="36812"/>
          <a:stretch/>
        </p:blipFill>
        <p:spPr>
          <a:xfrm>
            <a:off x="838200" y="1825625"/>
            <a:ext cx="5051656" cy="375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87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3B8C6A-901C-033A-AF69-4DB5166BF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색상 지정과 배경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3AC1DA-9F1A-F37A-6F55-9951EBD72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CSS</a:t>
            </a:r>
            <a:r>
              <a:rPr lang="ko-KR" altLang="en-US" dirty="0"/>
              <a:t>의 주요 기능 중 하나는 색상을 지정하는 방법</a:t>
            </a:r>
            <a:endParaRPr lang="en-US" altLang="ko-KR" dirty="0"/>
          </a:p>
          <a:p>
            <a:pPr lvl="1"/>
            <a:r>
              <a:rPr lang="ko-KR" altLang="en-US" dirty="0"/>
              <a:t>컬러코드</a:t>
            </a:r>
            <a:r>
              <a:rPr lang="en-US" altLang="ko-KR" dirty="0"/>
              <a:t>(HEX) </a:t>
            </a:r>
            <a:r>
              <a:rPr lang="ko-KR" altLang="en-US" dirty="0"/>
              <a:t>값 지정</a:t>
            </a:r>
            <a:r>
              <a:rPr lang="en-US" altLang="ko-KR" dirty="0"/>
              <a:t>: #402717, #bbccff, #cdcd</a:t>
            </a:r>
          </a:p>
          <a:p>
            <a:pPr lvl="2"/>
            <a:r>
              <a:rPr lang="en-US" altLang="ko-KR" dirty="0"/>
              <a:t>3</a:t>
            </a:r>
            <a:r>
              <a:rPr lang="ko-KR" altLang="en-US" dirty="0"/>
              <a:t>글자</a:t>
            </a:r>
            <a:r>
              <a:rPr lang="en-US" altLang="ko-KR" dirty="0"/>
              <a:t>: </a:t>
            </a:r>
            <a:r>
              <a:rPr lang="ko-KR" altLang="en-US" dirty="0"/>
              <a:t>한 </a:t>
            </a:r>
            <a:r>
              <a:rPr lang="ko-KR" altLang="en-US" dirty="0" err="1"/>
              <a:t>글자씩</a:t>
            </a:r>
            <a:r>
              <a:rPr lang="ko-KR" altLang="en-US" dirty="0"/>
              <a:t> </a:t>
            </a:r>
            <a:r>
              <a:rPr lang="en-US" altLang="ko-KR" dirty="0"/>
              <a:t>Red, Green, Blue </a:t>
            </a:r>
            <a:r>
              <a:rPr lang="ko-KR" altLang="en-US" dirty="0"/>
              <a:t>양을 지정</a:t>
            </a:r>
            <a:endParaRPr lang="en-US" altLang="ko-KR" dirty="0"/>
          </a:p>
          <a:p>
            <a:pPr lvl="2"/>
            <a:r>
              <a:rPr lang="en-US" altLang="ko-KR" dirty="0"/>
              <a:t>4</a:t>
            </a:r>
            <a:r>
              <a:rPr lang="ko-KR" altLang="en-US" dirty="0"/>
              <a:t>글자</a:t>
            </a:r>
            <a:r>
              <a:rPr lang="en-US" altLang="ko-KR" dirty="0"/>
              <a:t>: </a:t>
            </a:r>
            <a:r>
              <a:rPr lang="ko-KR" altLang="en-US" dirty="0"/>
              <a:t>한 </a:t>
            </a:r>
            <a:r>
              <a:rPr lang="ko-KR" altLang="en-US" dirty="0" err="1"/>
              <a:t>글자씩</a:t>
            </a:r>
            <a:r>
              <a:rPr lang="ko-KR" altLang="en-US" dirty="0"/>
              <a:t> </a:t>
            </a:r>
            <a:r>
              <a:rPr lang="en-US" altLang="ko-KR" dirty="0"/>
              <a:t>Red, Green, Blue, Alpha(</a:t>
            </a:r>
            <a:r>
              <a:rPr lang="ko-KR" altLang="en-US" dirty="0"/>
              <a:t>투명도</a:t>
            </a:r>
            <a:r>
              <a:rPr lang="en-US" altLang="ko-KR" dirty="0"/>
              <a:t>) </a:t>
            </a:r>
            <a:r>
              <a:rPr lang="ko-KR" altLang="en-US" dirty="0"/>
              <a:t>지정</a:t>
            </a:r>
            <a:endParaRPr lang="en-US" altLang="ko-KR" dirty="0"/>
          </a:p>
          <a:p>
            <a:pPr lvl="2"/>
            <a:r>
              <a:rPr lang="en-US" altLang="ko-KR" dirty="0"/>
              <a:t>6</a:t>
            </a:r>
            <a:r>
              <a:rPr lang="ko-KR" altLang="en-US" dirty="0"/>
              <a:t>글자</a:t>
            </a:r>
            <a:r>
              <a:rPr lang="en-US" altLang="ko-KR" dirty="0"/>
              <a:t>:</a:t>
            </a:r>
            <a:r>
              <a:rPr lang="ko-KR" altLang="en-US" dirty="0"/>
              <a:t> 두 </a:t>
            </a:r>
            <a:r>
              <a:rPr lang="ko-KR" altLang="en-US" dirty="0" err="1"/>
              <a:t>글자씩</a:t>
            </a:r>
            <a:r>
              <a:rPr lang="ko-KR" altLang="en-US" dirty="0"/>
              <a:t> </a:t>
            </a:r>
            <a:r>
              <a:rPr lang="en-US" altLang="ko-KR" dirty="0"/>
              <a:t>Red, Green, Blue </a:t>
            </a:r>
            <a:r>
              <a:rPr lang="ko-KR" altLang="en-US" dirty="0"/>
              <a:t>양을 세밀하게 지정</a:t>
            </a:r>
            <a:endParaRPr lang="en-US" altLang="ko-KR" dirty="0"/>
          </a:p>
          <a:p>
            <a:pPr lvl="2"/>
            <a:r>
              <a:rPr lang="en-US" altLang="ko-KR" dirty="0"/>
              <a:t>8</a:t>
            </a:r>
            <a:r>
              <a:rPr lang="ko-KR" altLang="en-US" dirty="0"/>
              <a:t>글자</a:t>
            </a:r>
            <a:r>
              <a:rPr lang="en-US" altLang="ko-KR" dirty="0"/>
              <a:t>: </a:t>
            </a:r>
            <a:r>
              <a:rPr lang="ko-KR" altLang="en-US" dirty="0"/>
              <a:t>두 </a:t>
            </a:r>
            <a:r>
              <a:rPr lang="ko-KR" altLang="en-US" dirty="0" err="1"/>
              <a:t>글자씩</a:t>
            </a:r>
            <a:r>
              <a:rPr lang="ko-KR" altLang="en-US" dirty="0"/>
              <a:t> </a:t>
            </a:r>
            <a:r>
              <a:rPr lang="en-US" altLang="ko-KR" dirty="0"/>
              <a:t>Red, Green, Blue, Alpha(</a:t>
            </a:r>
            <a:r>
              <a:rPr lang="ko-KR" altLang="en-US" dirty="0"/>
              <a:t>투명도</a:t>
            </a:r>
            <a:r>
              <a:rPr lang="en-US" altLang="ko-KR" dirty="0"/>
              <a:t>) </a:t>
            </a:r>
            <a:r>
              <a:rPr lang="ko-KR" altLang="en-US" dirty="0"/>
              <a:t>지정</a:t>
            </a:r>
            <a:endParaRPr lang="en-US" altLang="ko-KR" dirty="0"/>
          </a:p>
          <a:p>
            <a:pPr lvl="1"/>
            <a:r>
              <a:rPr lang="ko-KR" altLang="en-US" dirty="0"/>
              <a:t>색상 이름 입력</a:t>
            </a:r>
            <a:endParaRPr lang="en-US" altLang="ko-KR" dirty="0"/>
          </a:p>
          <a:p>
            <a:pPr lvl="2"/>
            <a:r>
              <a:rPr lang="en-US" altLang="ko-KR" dirty="0"/>
              <a:t>ex) red, aqua, </a:t>
            </a:r>
            <a:r>
              <a:rPr lang="en-US" altLang="ko-KR" dirty="0" err="1"/>
              <a:t>peachpuff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  <a:p>
            <a:pPr lvl="1"/>
            <a:r>
              <a:rPr lang="ko-KR" altLang="en-US" dirty="0"/>
              <a:t>함수로 지정</a:t>
            </a:r>
            <a:r>
              <a:rPr lang="en-US" altLang="ko-KR" dirty="0"/>
              <a:t>: </a:t>
            </a:r>
            <a:r>
              <a:rPr lang="en-US" altLang="ko-KR" dirty="0" err="1"/>
              <a:t>rgba</a:t>
            </a:r>
            <a:r>
              <a:rPr lang="en-US" altLang="ko-KR" dirty="0"/>
              <a:t>(20, 50, 70, 0.5) </a:t>
            </a:r>
          </a:p>
          <a:p>
            <a:pPr lvl="2"/>
            <a:r>
              <a:rPr lang="ko-KR" altLang="en-US" dirty="0"/>
              <a:t>순서대로 </a:t>
            </a:r>
            <a:r>
              <a:rPr lang="en-US" altLang="ko-KR" dirty="0"/>
              <a:t>Red(0~255), Green(0~255), Blue(0~255), Alpha(0~1)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CC8E20-5D62-3781-9F67-90B800D67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6010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EE75AF-B0FF-0B0C-338A-201313C49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색상 지정과 배경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488130-2146-9340-6BD8-84B7705BC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색상 지정의 대상은 컨텐츠</a:t>
            </a:r>
            <a:r>
              <a:rPr lang="en-US" altLang="ko-KR" dirty="0"/>
              <a:t>, border(</a:t>
            </a:r>
            <a:r>
              <a:rPr lang="ko-KR" altLang="en-US" dirty="0"/>
              <a:t>테두리</a:t>
            </a:r>
            <a:r>
              <a:rPr lang="en-US" altLang="ko-KR" dirty="0"/>
              <a:t>), background(</a:t>
            </a:r>
            <a:r>
              <a:rPr lang="ko-KR" altLang="en-US" dirty="0"/>
              <a:t>배경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컨텐츠는 이미지나 텍스트</a:t>
            </a:r>
            <a:endParaRPr lang="en-US" altLang="ko-KR" dirty="0"/>
          </a:p>
          <a:p>
            <a:pPr lvl="1"/>
            <a:r>
              <a:rPr lang="en-US" altLang="ko-KR" dirty="0"/>
              <a:t>border </a:t>
            </a:r>
            <a:r>
              <a:rPr lang="ko-KR" altLang="en-US" dirty="0"/>
              <a:t>는 지정한 </a:t>
            </a:r>
            <a:r>
              <a:rPr lang="en-US" altLang="ko-KR" dirty="0"/>
              <a:t>border </a:t>
            </a:r>
            <a:r>
              <a:rPr lang="ko-KR" altLang="en-US" dirty="0"/>
              <a:t>속성</a:t>
            </a:r>
            <a:endParaRPr lang="en-US" altLang="ko-KR" dirty="0"/>
          </a:p>
          <a:p>
            <a:pPr lvl="1"/>
            <a:r>
              <a:rPr lang="en-US" altLang="ko-KR" dirty="0"/>
              <a:t>background </a:t>
            </a:r>
            <a:r>
              <a:rPr lang="ko-KR" altLang="en-US" dirty="0"/>
              <a:t>는 </a:t>
            </a:r>
            <a:r>
              <a:rPr lang="en-US" altLang="ko-KR" dirty="0"/>
              <a:t>box-model </a:t>
            </a:r>
            <a:r>
              <a:rPr lang="ko-KR" altLang="en-US" dirty="0"/>
              <a:t>기준 </a:t>
            </a:r>
            <a:r>
              <a:rPr lang="en-US" altLang="ko-KR" dirty="0"/>
              <a:t>border </a:t>
            </a:r>
            <a:r>
              <a:rPr lang="ko-KR" altLang="en-US" dirty="0"/>
              <a:t>안쪽 만 색칠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B59155-9640-83A1-F2BE-C28155AD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A11B7F-AFB6-E7C7-DCD3-5BF1B2646E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28" t="54977" r="31099" b="36621"/>
          <a:stretch/>
        </p:blipFill>
        <p:spPr>
          <a:xfrm>
            <a:off x="1368379" y="4496844"/>
            <a:ext cx="7242221" cy="136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6586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FF4639-2A8D-54D2-466C-56A1567C5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display </a:t>
            </a:r>
            <a:r>
              <a:rPr lang="ko-KR" altLang="en-US" dirty="0"/>
              <a:t>속성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0C839B-46BE-5776-4B96-5B9E5C1FE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ko-KR" dirty="0"/>
              <a:t>none: </a:t>
            </a:r>
            <a:r>
              <a:rPr lang="ko-KR" altLang="en-US" dirty="0"/>
              <a:t>요소를 렌더링하지 않습니다</a:t>
            </a:r>
            <a:r>
              <a:rPr lang="en-US" altLang="ko-KR" dirty="0"/>
              <a:t>. vs</a:t>
            </a:r>
            <a:r>
              <a:rPr lang="ko-KR" altLang="en-US" dirty="0"/>
              <a:t> </a:t>
            </a:r>
            <a:r>
              <a:rPr lang="en-US" altLang="ko-KR" dirty="0"/>
              <a:t>visibility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hidden</a:t>
            </a:r>
          </a:p>
          <a:p>
            <a:r>
              <a:rPr lang="en-US" altLang="ko-KR" dirty="0"/>
              <a:t>block: </a:t>
            </a:r>
            <a:r>
              <a:rPr lang="ko-KR" altLang="en-US" dirty="0"/>
              <a:t>요소를 블록 박스로 표시합니다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inline: </a:t>
            </a:r>
            <a:r>
              <a:rPr lang="ko-KR" altLang="en-US" dirty="0"/>
              <a:t>요소를 인라인 박스로 표시합니다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inline-block: </a:t>
            </a:r>
            <a:r>
              <a:rPr lang="ko-KR" altLang="en-US" dirty="0"/>
              <a:t>요소를 인라인 박스로 표시하지만 블록 박스처럼 너비와 높이를 지정할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flex: </a:t>
            </a:r>
            <a:r>
              <a:rPr lang="ko-KR" altLang="en-US" dirty="0"/>
              <a:t>요소를 유연한 박스로 표시하고 자식 요소들의 크기와 순서를 조절할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grid: </a:t>
            </a:r>
            <a:r>
              <a:rPr lang="ko-KR" altLang="en-US" dirty="0"/>
              <a:t>요소를 그리드 컨테이너로 표시하고 자식 요소들을 그리드 셀에 배치할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table: </a:t>
            </a:r>
            <a:r>
              <a:rPr lang="ko-KR" altLang="en-US" dirty="0"/>
              <a:t>요소를 테이블로 표시합니다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table-row: </a:t>
            </a:r>
            <a:r>
              <a:rPr lang="ko-KR" altLang="en-US" dirty="0"/>
              <a:t>요소를 테이블의 행으로 표시합니다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table-cell: </a:t>
            </a:r>
            <a:r>
              <a:rPr lang="ko-KR" altLang="en-US" dirty="0"/>
              <a:t>요소를 테이블의 셀로 표시합니다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list-item: </a:t>
            </a:r>
            <a:r>
              <a:rPr lang="ko-KR" altLang="en-US" dirty="0"/>
              <a:t>요소를 목록 항목으로 표시하고 앞에 마커가 생깁니다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run-in: </a:t>
            </a:r>
            <a:r>
              <a:rPr lang="ko-KR" altLang="en-US" dirty="0"/>
              <a:t>인라인 박스나 블록 박스 중 부모나 형제 요소에 따라 결정됩니다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contents: </a:t>
            </a:r>
            <a:r>
              <a:rPr lang="ko-KR" altLang="en-US" dirty="0"/>
              <a:t>자식 요소들을 제외하고 해당 요소는 사라집니다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inherit: </a:t>
            </a:r>
            <a:r>
              <a:rPr lang="ko-KR" altLang="en-US" dirty="0"/>
              <a:t>부모 요소의 </a:t>
            </a:r>
            <a:r>
              <a:rPr lang="en-US" altLang="ko-KR" dirty="0"/>
              <a:t>display </a:t>
            </a:r>
            <a:r>
              <a:rPr lang="ko-KR" altLang="en-US" dirty="0"/>
              <a:t>값을 상속받습니다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initial: display </a:t>
            </a:r>
            <a:r>
              <a:rPr lang="ko-KR" altLang="en-US" dirty="0"/>
              <a:t>속성의 기본값인 </a:t>
            </a:r>
            <a:r>
              <a:rPr lang="en-US" altLang="ko-KR" dirty="0"/>
              <a:t>inline</a:t>
            </a:r>
            <a:r>
              <a:rPr lang="ko-KR" altLang="en-US" dirty="0"/>
              <a:t>으로 설정됩니다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unset: </a:t>
            </a:r>
            <a:r>
              <a:rPr lang="ko-KR" altLang="en-US" dirty="0"/>
              <a:t>상속된 값이 있다면 </a:t>
            </a:r>
            <a:r>
              <a:rPr lang="en-US" altLang="ko-KR" dirty="0"/>
              <a:t>inherit, </a:t>
            </a:r>
            <a:r>
              <a:rPr lang="ko-KR" altLang="en-US" dirty="0"/>
              <a:t>없다면 </a:t>
            </a:r>
            <a:r>
              <a:rPr lang="en-US" altLang="ko-KR" dirty="0"/>
              <a:t>initial</a:t>
            </a:r>
            <a:r>
              <a:rPr lang="ko-KR" altLang="en-US" dirty="0"/>
              <a:t>로 설정됩니다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FDADC5-9103-C5D8-836D-D71DE9BA9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200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0. Semantic HTML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3677119"/>
              </p:ext>
            </p:extLst>
          </p:nvPr>
        </p:nvGraphicFramePr>
        <p:xfrm>
          <a:off x="838200" y="1825625"/>
          <a:ext cx="10515600" cy="3840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30096">
                  <a:extLst>
                    <a:ext uri="{9D8B030D-6E8A-4147-A177-3AD203B41FA5}">
                      <a16:colId xmlns:a16="http://schemas.microsoft.com/office/drawing/2014/main" val="386591540"/>
                    </a:ext>
                  </a:extLst>
                </a:gridCol>
                <a:gridCol w="8985504">
                  <a:extLst>
                    <a:ext uri="{9D8B030D-6E8A-4147-A177-3AD203B41FA5}">
                      <a16:colId xmlns:a16="http://schemas.microsoft.com/office/drawing/2014/main" val="1615181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dirty="0">
                          <a:effectLst/>
                        </a:rPr>
                        <a:t>태그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effectLst/>
                        </a:rPr>
                        <a:t>설명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36981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&lt;header&gt;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effectLst/>
                        </a:rPr>
                        <a:t>사이트의 상단 부분에 사용 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475883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&lt;main&gt;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effectLst/>
                        </a:rPr>
                        <a:t>웹 페이지 주요 콘텐츠 담는 태그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740598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&lt;section&gt;</a:t>
                      </a:r>
                      <a:endParaRPr lang="en-US">
                        <a:effectLst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effectLst/>
                        </a:rPr>
                        <a:t>제목</a:t>
                      </a:r>
                      <a:r>
                        <a:rPr lang="ko-KR" altLang="en-US" baseline="0" dirty="0">
                          <a:effectLst/>
                        </a:rPr>
                        <a:t> 및 문서를 나눌 수 있는 요소</a:t>
                      </a:r>
                      <a:endParaRPr lang="ko-KR" altLang="en-US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525743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&lt;article&gt;</a:t>
                      </a:r>
                      <a:endParaRPr lang="en-US">
                        <a:effectLst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effectLst/>
                        </a:rPr>
                        <a:t>하나의 완성된 </a:t>
                      </a:r>
                      <a:r>
                        <a:rPr lang="ko-KR" altLang="en-US" dirty="0" err="1">
                          <a:effectLst/>
                        </a:rPr>
                        <a:t>게시글을</a:t>
                      </a:r>
                      <a:r>
                        <a:rPr lang="ko-KR" altLang="en-US" dirty="0">
                          <a:effectLst/>
                        </a:rPr>
                        <a:t> 나타내는 요소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49735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&lt;aside&gt;</a:t>
                      </a:r>
                      <a:endParaRPr lang="en-US">
                        <a:effectLst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effectLst/>
                        </a:rPr>
                        <a:t>좌우측</a:t>
                      </a:r>
                      <a:r>
                        <a:rPr lang="ko-KR" altLang="en-US" baseline="0" dirty="0">
                          <a:effectLst/>
                        </a:rPr>
                        <a:t> 측면에 배치하는 요소</a:t>
                      </a:r>
                      <a:endParaRPr lang="ko-KR" altLang="en-US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4006122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&lt;footer&gt;</a:t>
                      </a:r>
                      <a:endParaRPr lang="en-US">
                        <a:effectLst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effectLst/>
                        </a:rPr>
                        <a:t>사이트의 바닥 부분을 묶는 요소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720998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&lt;hgroup&gt;</a:t>
                      </a:r>
                      <a:endParaRPr lang="en-US">
                        <a:effectLst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effectLst/>
                        </a:rPr>
                        <a:t>제목과 부제목을 포함하는 요소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852676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&lt;nav&gt;</a:t>
                      </a:r>
                      <a:endParaRPr lang="en-US">
                        <a:effectLst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effectLst/>
                        </a:rPr>
                        <a:t>GNB </a:t>
                      </a:r>
                      <a:r>
                        <a:rPr lang="ko-KR" altLang="en-US" dirty="0">
                          <a:effectLst/>
                        </a:rPr>
                        <a:t>메뉴 등 웹 페이지 메뉴를 표현하는 요소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341634701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916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과제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음식 레시피 문서를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를 활용해 꾸밉니다</a:t>
            </a:r>
            <a:r>
              <a:rPr lang="en-US" altLang="ko-KR" dirty="0"/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lang="ko-KR" altLang="en-US" dirty="0"/>
              <a:t>전체 태그의 </a:t>
            </a:r>
            <a:r>
              <a:rPr lang="en-US" altLang="ko-KR" dirty="0"/>
              <a:t>80% </a:t>
            </a:r>
            <a:r>
              <a:rPr lang="ko-KR" altLang="en-US" dirty="0"/>
              <a:t>이상에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설정이 적용되어야 함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태그 형식으로 작성한 이력서를 표 형식으로 꾸밉니다</a:t>
            </a:r>
            <a:r>
              <a:rPr lang="en-US" altLang="ko-KR" dirty="0"/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lang="ko-KR" altLang="en-US" dirty="0"/>
              <a:t>이력서는 자유 양식 </a:t>
            </a:r>
            <a:r>
              <a:rPr lang="en-US" altLang="ko-KR" dirty="0"/>
              <a:t>( </a:t>
            </a:r>
            <a:r>
              <a:rPr lang="ko-KR" altLang="en-US" dirty="0"/>
              <a:t>나만의 레이아웃 구상해도 됨 </a:t>
            </a:r>
            <a:r>
              <a:rPr lang="en-US" altLang="ko-KR" dirty="0"/>
              <a:t>)</a:t>
            </a:r>
          </a:p>
          <a:p>
            <a:pPr marL="457200" lvl="1" indent="0">
              <a:buNone/>
            </a:pPr>
            <a:r>
              <a:rPr lang="en-US" altLang="ko-KR" dirty="0"/>
              <a:t>+ </a:t>
            </a:r>
            <a:r>
              <a:rPr lang="ko-KR" altLang="en-US" dirty="0"/>
              <a:t>최소 </a:t>
            </a:r>
            <a:r>
              <a:rPr lang="en-US" altLang="ko-KR" dirty="0"/>
              <a:t>1</a:t>
            </a:r>
            <a:r>
              <a:rPr lang="ko-KR" altLang="en-US" dirty="0"/>
              <a:t>개 이상의 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154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BD15B-4A33-E18E-4F86-7C7BF3E72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CSS </a:t>
            </a:r>
            <a:r>
              <a:rPr lang="ko-KR" altLang="en-US" dirty="0"/>
              <a:t>란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0979DD-2567-7D6E-254C-EF475AAAA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HTML4 </a:t>
            </a:r>
            <a:r>
              <a:rPr lang="ko-KR" altLang="en-US" dirty="0"/>
              <a:t>버전 </a:t>
            </a:r>
            <a:r>
              <a:rPr lang="ko-KR" altLang="en-US" dirty="0" err="1"/>
              <a:t>까지에서는</a:t>
            </a:r>
            <a:r>
              <a:rPr lang="ko-KR" altLang="en-US" dirty="0"/>
              <a:t> </a:t>
            </a:r>
            <a:r>
              <a:rPr lang="en-US" altLang="ko-KR" dirty="0"/>
              <a:t>HTML attribute </a:t>
            </a:r>
            <a:r>
              <a:rPr lang="ko-KR" altLang="en-US" dirty="0"/>
              <a:t>에서 태그에 표현되는 색상</a:t>
            </a:r>
            <a:r>
              <a:rPr lang="en-US" altLang="ko-KR" dirty="0"/>
              <a:t>, </a:t>
            </a:r>
            <a:r>
              <a:rPr lang="ko-KR" altLang="en-US" dirty="0"/>
              <a:t>크기</a:t>
            </a:r>
            <a:r>
              <a:rPr lang="en-US" altLang="ko-KR" dirty="0"/>
              <a:t>, </a:t>
            </a:r>
            <a:r>
              <a:rPr lang="ko-KR" altLang="en-US" dirty="0"/>
              <a:t>여백 등과</a:t>
            </a:r>
            <a:r>
              <a:rPr lang="en-US" altLang="ko-KR" dirty="0"/>
              <a:t> </a:t>
            </a:r>
            <a:r>
              <a:rPr lang="ko-KR" altLang="en-US" dirty="0"/>
              <a:t>같은 비주얼 요소를 정의함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HTML5 (</a:t>
            </a:r>
            <a:r>
              <a:rPr lang="ko-KR" altLang="en-US" dirty="0"/>
              <a:t>현재</a:t>
            </a:r>
            <a:r>
              <a:rPr lang="en-US" altLang="ko-KR" dirty="0"/>
              <a:t>) </a:t>
            </a:r>
            <a:r>
              <a:rPr lang="ko-KR" altLang="en-US" dirty="0"/>
              <a:t>및 최신 브라우저에는 옛날에 개발된 사이트를 정상적으로 표현하기 위해 해당 내용을 지원함</a:t>
            </a:r>
            <a:r>
              <a:rPr lang="en-US" altLang="ko-KR" dirty="0"/>
              <a:t>(</a:t>
            </a:r>
            <a:r>
              <a:rPr lang="ko-KR" altLang="en-US" dirty="0"/>
              <a:t>하위 호환성 보장을 위해</a:t>
            </a:r>
            <a:r>
              <a:rPr lang="en-US" altLang="ko-KR" dirty="0"/>
              <a:t>).</a:t>
            </a:r>
            <a:r>
              <a:rPr lang="ko-KR" altLang="en-US" dirty="0"/>
              <a:t> 권장사항은 아님</a:t>
            </a:r>
            <a:r>
              <a:rPr lang="en-US" altLang="ko-KR" dirty="0"/>
              <a:t>. </a:t>
            </a:r>
            <a:r>
              <a:rPr lang="ko-KR" altLang="en-US" dirty="0"/>
              <a:t>이를 </a:t>
            </a:r>
            <a:r>
              <a:rPr lang="en-US" altLang="ko-KR" b="1" dirty="0"/>
              <a:t>Deprecated</a:t>
            </a:r>
            <a:r>
              <a:rPr lang="en-US" altLang="ko-KR" dirty="0"/>
              <a:t> </a:t>
            </a:r>
            <a:r>
              <a:rPr lang="ko-KR" altLang="en-US" dirty="0"/>
              <a:t>된 기능으로 부름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0B3DA3-9C52-1501-4901-7B46A21CB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112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BE3231-4DA2-7F3D-66F1-6AA3175F5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CSS</a:t>
            </a:r>
            <a:r>
              <a:rPr lang="ko-KR" altLang="en-US" dirty="0"/>
              <a:t> 란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44BA0E-6026-353C-3541-ABBE12FDD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23228" cy="4351338"/>
          </a:xfrm>
        </p:spPr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표준을 가장 정확히 표현하는 </a:t>
            </a:r>
            <a:r>
              <a:rPr lang="en-US" altLang="ko-KR" dirty="0">
                <a:hlinkClick r:id="rId2"/>
              </a:rPr>
              <a:t>MDN</a:t>
            </a:r>
            <a:r>
              <a:rPr lang="en-US" altLang="ko-KR" dirty="0"/>
              <a:t> </a:t>
            </a:r>
            <a:r>
              <a:rPr lang="ko-KR" altLang="en-US" dirty="0"/>
              <a:t>사이트의 </a:t>
            </a:r>
            <a:r>
              <a:rPr lang="en-US" altLang="ko-KR" dirty="0"/>
              <a:t>table </a:t>
            </a:r>
            <a:r>
              <a:rPr lang="ko-KR" altLang="en-US" dirty="0"/>
              <a:t>태그 안에 있는 </a:t>
            </a:r>
            <a:r>
              <a:rPr lang="en-US" altLang="ko-KR" dirty="0"/>
              <a:t>attribute </a:t>
            </a:r>
            <a:r>
              <a:rPr lang="ko-KR" altLang="en-US" dirty="0"/>
              <a:t>목록 표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align, </a:t>
            </a:r>
            <a:r>
              <a:rPr lang="en-US" altLang="ko-KR" dirty="0" err="1"/>
              <a:t>bgcolor</a:t>
            </a:r>
            <a:r>
              <a:rPr lang="en-US" altLang="ko-KR" dirty="0"/>
              <a:t>, border </a:t>
            </a:r>
            <a:r>
              <a:rPr lang="ko-KR" altLang="en-US" dirty="0"/>
              <a:t>등은 이미 쓰레기통 아이콘을 추가했음을 알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FA3DAE-190B-D525-8AD3-1E854E033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F06DBA-5C75-40C5-2D97-6C047A161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871" y="1825625"/>
            <a:ext cx="5734929" cy="31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43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230B84-9C15-AEDC-51BD-638AE8D52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CSS </a:t>
            </a:r>
            <a:r>
              <a:rPr lang="ko-KR" altLang="en-US" dirty="0"/>
              <a:t>란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C6FEB4-9B06-2B75-394E-62B5BB2D3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CSS (Cascading Style Sheet) </a:t>
            </a:r>
            <a:r>
              <a:rPr lang="ko-KR" altLang="en-US" dirty="0"/>
              <a:t>의 약자로 마크업 문서의 스타일을 꾸밀 때 사용하는 언어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HTML </a:t>
            </a:r>
            <a:r>
              <a:rPr lang="ko-KR" altLang="en-US" dirty="0"/>
              <a:t>문서의 레이아웃과 디자인 요소를 분리하여 내용을 관리할 수 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현재 우리가 쓰는 </a:t>
            </a:r>
            <a:r>
              <a:rPr lang="en-US" altLang="ko-KR" dirty="0"/>
              <a:t>CSS </a:t>
            </a:r>
            <a:r>
              <a:rPr lang="ko-KR" altLang="en-US" dirty="0"/>
              <a:t>는 버전 </a:t>
            </a:r>
            <a:r>
              <a:rPr lang="en-US" altLang="ko-KR" dirty="0"/>
              <a:t>3</a:t>
            </a:r>
            <a:r>
              <a:rPr lang="ko-KR" altLang="en-US" dirty="0"/>
              <a:t>로 부른다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FACBCB-A192-7DE1-1D59-C0CB2E9DB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65DFD4-E809-8096-67D9-C4D148576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3727" y="4107766"/>
            <a:ext cx="1290711" cy="172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5FC946-7A40-7681-0646-C8D45550C71B}"/>
              </a:ext>
            </a:extLst>
          </p:cNvPr>
          <p:cNvSpPr txBox="1"/>
          <p:nvPr/>
        </p:nvSpPr>
        <p:spPr>
          <a:xfrm>
            <a:off x="2209799" y="1456293"/>
            <a:ext cx="721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Cascadeing</a:t>
            </a:r>
            <a:r>
              <a:rPr lang="en-US" altLang="ko-KR" dirty="0"/>
              <a:t>: (</a:t>
            </a:r>
            <a:r>
              <a:rPr lang="ko-KR" altLang="en-US" dirty="0"/>
              <a:t>폭포처럼</a:t>
            </a:r>
            <a:r>
              <a:rPr lang="en-US" altLang="ko-KR" dirty="0"/>
              <a:t>) </a:t>
            </a:r>
            <a:r>
              <a:rPr lang="ko-KR" altLang="en-US" dirty="0"/>
              <a:t>위에서 아래로 내려오는</a:t>
            </a:r>
            <a:r>
              <a:rPr lang="en-US" altLang="ko-KR" dirty="0"/>
              <a:t>, </a:t>
            </a:r>
            <a:r>
              <a:rPr lang="ko-KR" altLang="en-US" dirty="0"/>
              <a:t>종속적인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1DC93E-2C67-5137-53F0-5FF3F178A688}"/>
              </a:ext>
            </a:extLst>
          </p:cNvPr>
          <p:cNvSpPr txBox="1"/>
          <p:nvPr/>
        </p:nvSpPr>
        <p:spPr>
          <a:xfrm>
            <a:off x="7044267" y="230188"/>
            <a:ext cx="2506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Html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내용</a:t>
            </a:r>
            <a:endParaRPr lang="en-US" altLang="ko-KR" dirty="0"/>
          </a:p>
          <a:p>
            <a:r>
              <a:rPr lang="en-US" altLang="ko-KR" dirty="0" err="1"/>
              <a:t>Css</a:t>
            </a:r>
            <a:r>
              <a:rPr lang="en-US" altLang="ko-KR" dirty="0"/>
              <a:t> : </a:t>
            </a:r>
            <a:r>
              <a:rPr lang="ko-KR" altLang="en-US" dirty="0"/>
              <a:t>레이아웃</a:t>
            </a:r>
            <a:r>
              <a:rPr lang="en-US" altLang="ko-KR" dirty="0"/>
              <a:t>, </a:t>
            </a:r>
            <a:r>
              <a:rPr lang="ko-KR" altLang="en-US" dirty="0"/>
              <a:t>디자인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32831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08BAD7-872D-79A6-A4D6-BEE181AEB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CSS </a:t>
            </a:r>
            <a:r>
              <a:rPr lang="ko-KR" altLang="en-US" dirty="0"/>
              <a:t>란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7BF757-5DA3-D4CF-4422-7BF52777D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833" y="1690688"/>
            <a:ext cx="10964333" cy="4297363"/>
          </a:xfrm>
        </p:spPr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의 단점</a:t>
            </a:r>
            <a:endParaRPr lang="en-US" altLang="ko-KR" dirty="0"/>
          </a:p>
          <a:p>
            <a:pPr lvl="1"/>
            <a:r>
              <a:rPr lang="en-US" altLang="ko-KR" dirty="0"/>
              <a:t>CSS</a:t>
            </a:r>
            <a:r>
              <a:rPr lang="ko-KR" altLang="en-US" dirty="0"/>
              <a:t> 기능이 브라우저 버전마다 다르게 표현되거나 지원하지 않을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브라우저 마다 </a:t>
            </a:r>
            <a:r>
              <a:rPr lang="en-US" altLang="ko-KR" dirty="0"/>
              <a:t>HTML/CSS </a:t>
            </a:r>
            <a:r>
              <a:rPr lang="ko-KR" altLang="en-US" dirty="0"/>
              <a:t>가 사용가능한지 확인하는 </a:t>
            </a:r>
            <a:r>
              <a:rPr lang="en-US" altLang="ko-KR" dirty="0">
                <a:hlinkClick r:id="rId3"/>
              </a:rPr>
              <a:t>caniuse</a:t>
            </a:r>
            <a:r>
              <a:rPr lang="en-US" altLang="ko-KR" dirty="0"/>
              <a:t> </a:t>
            </a:r>
            <a:r>
              <a:rPr lang="ko-KR" altLang="en-US" dirty="0"/>
              <a:t>를 참고한다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AB7936-0704-D6F2-65F6-8AB3A7D07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2C0605-7DE6-F97D-1943-DE641912A5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95" t="14017" r="6074" b="38804"/>
          <a:stretch/>
        </p:blipFill>
        <p:spPr>
          <a:xfrm>
            <a:off x="613833" y="3016251"/>
            <a:ext cx="6365124" cy="2846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9428A8-061F-7EE4-DCE3-7432E36B5017}"/>
              </a:ext>
            </a:extLst>
          </p:cNvPr>
          <p:cNvSpPr txBox="1"/>
          <p:nvPr/>
        </p:nvSpPr>
        <p:spPr>
          <a:xfrm>
            <a:off x="7189755" y="3194433"/>
            <a:ext cx="46475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accent-color CSS </a:t>
            </a:r>
            <a:r>
              <a:rPr lang="ko-KR" altLang="en-US" dirty="0"/>
              <a:t>기능을 사용하면 전체 웹 유저의 </a:t>
            </a:r>
            <a:r>
              <a:rPr lang="en-US" altLang="ko-KR" dirty="0"/>
              <a:t>89% </a:t>
            </a:r>
            <a:r>
              <a:rPr lang="ko-KR" altLang="en-US" dirty="0"/>
              <a:t>가 사용 가능하다는 설명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4-5 </a:t>
            </a:r>
            <a:r>
              <a:rPr lang="ko-KR" altLang="en-US" dirty="0"/>
              <a:t>년 전까지는 </a:t>
            </a:r>
            <a:r>
              <a:rPr lang="en-US" altLang="ko-KR" dirty="0"/>
              <a:t>IE </a:t>
            </a:r>
            <a:r>
              <a:rPr lang="ko-KR" altLang="en-US" dirty="0"/>
              <a:t>지원이 필수적이었으나 최근 실무에서는 </a:t>
            </a:r>
            <a:r>
              <a:rPr lang="en-US" altLang="ko-KR" dirty="0"/>
              <a:t>IE</a:t>
            </a:r>
            <a:r>
              <a:rPr lang="ko-KR" altLang="en-US" dirty="0"/>
              <a:t>를 반영하지 않는 추세</a:t>
            </a:r>
          </a:p>
        </p:txBody>
      </p:sp>
    </p:spTree>
    <p:extLst>
      <p:ext uri="{BB962C8B-B14F-4D97-AF65-F5344CB8AC3E}">
        <p14:creationId xmlns:p14="http://schemas.microsoft.com/office/powerpoint/2010/main" val="2500740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F1201-F47A-9529-247B-7B5BFEB3D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CSS </a:t>
            </a:r>
            <a:r>
              <a:rPr lang="ko-KR" altLang="en-US" dirty="0"/>
              <a:t>란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CDEB6E-8D41-215B-1332-9CDF93F31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000" y="1470026"/>
            <a:ext cx="12065000" cy="4351338"/>
          </a:xfrm>
        </p:spPr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의 단점</a:t>
            </a:r>
            <a:endParaRPr lang="en-US" altLang="ko-KR" dirty="0"/>
          </a:p>
          <a:p>
            <a:pPr lvl="1"/>
            <a:r>
              <a:rPr lang="ko-KR" altLang="en-US" dirty="0"/>
              <a:t>브라우저 마다 다른 </a:t>
            </a:r>
            <a:r>
              <a:rPr lang="en-US" altLang="ko-KR" dirty="0"/>
              <a:t>CSS </a:t>
            </a:r>
            <a:r>
              <a:rPr lang="ko-KR" altLang="en-US" dirty="0"/>
              <a:t>를 만들어 둔 경우도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각 브라우저 제조사들이 자신들 전용으로 만든 </a:t>
            </a:r>
            <a:r>
              <a:rPr lang="en-US" altLang="ko-KR" dirty="0"/>
              <a:t>vendor-prefix </a:t>
            </a:r>
            <a:r>
              <a:rPr lang="ko-KR" altLang="en-US" dirty="0"/>
              <a:t>가 존재 </a:t>
            </a:r>
            <a:endParaRPr lang="en-US" altLang="ko-KR" dirty="0"/>
          </a:p>
          <a:p>
            <a:pPr lvl="1"/>
            <a:r>
              <a:rPr lang="en-US" altLang="ko-KR" dirty="0" err="1"/>
              <a:t>webkit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moz</a:t>
            </a:r>
            <a:r>
              <a:rPr lang="en-US" altLang="ko-KR" dirty="0"/>
              <a:t>(Firefox),</a:t>
            </a:r>
            <a:r>
              <a:rPr lang="ko-KR" altLang="en-US" dirty="0"/>
              <a:t> </a:t>
            </a:r>
            <a:r>
              <a:rPr lang="en-US" altLang="ko-KR" dirty="0" err="1"/>
              <a:t>ms</a:t>
            </a:r>
            <a:r>
              <a:rPr lang="en-US" altLang="ko-KR" dirty="0"/>
              <a:t>(IE),</a:t>
            </a:r>
            <a:r>
              <a:rPr lang="ko-KR" altLang="en-US" dirty="0"/>
              <a:t> </a:t>
            </a:r>
            <a:r>
              <a:rPr lang="en-US" altLang="ko-KR" dirty="0"/>
              <a:t>o(Opera) </a:t>
            </a:r>
            <a:r>
              <a:rPr lang="ko-KR" altLang="en-US" dirty="0"/>
              <a:t>로 </a:t>
            </a:r>
            <a:r>
              <a:rPr lang="ko-KR" altLang="en-US" dirty="0" err="1"/>
              <a:t>붙여둔다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최근에는 대부분의 브라우저들이 표준을 맞추지만 특히 구형 브라우저에서 </a:t>
            </a:r>
            <a:r>
              <a:rPr lang="en-US" altLang="ko-KR" dirty="0"/>
              <a:t>issue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3B9CC6-49AD-3D05-D567-C0F50A912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13C9A1-EA80-AF7E-25EA-B6FB52E55D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81" t="68581" r="23127" b="14735"/>
          <a:stretch/>
        </p:blipFill>
        <p:spPr>
          <a:xfrm>
            <a:off x="526757" y="3645695"/>
            <a:ext cx="7555883" cy="203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54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15976C-1267-E2D4-7921-BCA90888E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725"/>
            <a:ext cx="10287000" cy="1311275"/>
          </a:xfrm>
        </p:spPr>
        <p:txBody>
          <a:bodyPr/>
          <a:lstStyle/>
          <a:p>
            <a:r>
              <a:rPr lang="en-US" altLang="ko-KR" dirty="0"/>
              <a:t>2. CSS</a:t>
            </a:r>
            <a:r>
              <a:rPr lang="ko-KR" altLang="en-US" dirty="0"/>
              <a:t> 의 박스 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B5BDCD-3618-9A19-4E1C-4F18FE44A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4" y="1758420"/>
            <a:ext cx="7984066" cy="5302780"/>
          </a:xfrm>
        </p:spPr>
        <p:txBody>
          <a:bodyPr>
            <a:normAutofit/>
          </a:bodyPr>
          <a:lstStyle/>
          <a:p>
            <a:r>
              <a:rPr lang="ko-KR" altLang="en-US" dirty="0"/>
              <a:t>박스 모델</a:t>
            </a:r>
            <a:r>
              <a:rPr lang="en-US" altLang="ko-KR" dirty="0"/>
              <a:t>: CSS </a:t>
            </a:r>
            <a:r>
              <a:rPr lang="ko-KR" altLang="en-US" dirty="0"/>
              <a:t>박스 모델은 웹 문서의 각 요소를 사각형 박스로 표현하는 방법</a:t>
            </a:r>
            <a:endParaRPr lang="en-US" altLang="ko-KR" dirty="0"/>
          </a:p>
          <a:p>
            <a:pPr lvl="1"/>
            <a:r>
              <a:rPr lang="en-US" altLang="ko-KR" dirty="0"/>
              <a:t>content</a:t>
            </a:r>
            <a:r>
              <a:rPr lang="ko-KR" altLang="en-US" dirty="0"/>
              <a:t> 영역</a:t>
            </a:r>
            <a:r>
              <a:rPr lang="en-US" altLang="ko-KR" dirty="0"/>
              <a:t>: </a:t>
            </a:r>
            <a:r>
              <a:rPr lang="ko-KR" altLang="en-US" dirty="0"/>
              <a:t>실제 내용이 들어가는 영역</a:t>
            </a:r>
            <a:r>
              <a:rPr lang="en-US" altLang="ko-KR" dirty="0"/>
              <a:t>. width</a:t>
            </a:r>
            <a:r>
              <a:rPr lang="ko-KR" altLang="en-US" dirty="0"/>
              <a:t>와 </a:t>
            </a:r>
            <a:r>
              <a:rPr lang="en-US" altLang="ko-KR" dirty="0"/>
              <a:t>height </a:t>
            </a:r>
            <a:r>
              <a:rPr lang="ko-KR" altLang="en-US" dirty="0"/>
              <a:t>속성으로 크기를 조절</a:t>
            </a:r>
            <a:endParaRPr lang="en-US" altLang="ko-KR" dirty="0"/>
          </a:p>
          <a:p>
            <a:pPr lvl="1"/>
            <a:r>
              <a:rPr lang="en-US" altLang="ko-KR" dirty="0"/>
              <a:t>padding</a:t>
            </a:r>
            <a:r>
              <a:rPr lang="ko-KR" altLang="en-US" dirty="0"/>
              <a:t> 영역</a:t>
            </a:r>
            <a:r>
              <a:rPr lang="en-US" altLang="ko-KR" dirty="0"/>
              <a:t>: content</a:t>
            </a:r>
            <a:r>
              <a:rPr lang="ko-KR" altLang="en-US" dirty="0"/>
              <a:t> 영역과 </a:t>
            </a:r>
            <a:r>
              <a:rPr lang="en-US" altLang="ko-KR" dirty="0"/>
              <a:t>border</a:t>
            </a:r>
            <a:r>
              <a:rPr lang="ko-KR" altLang="en-US" dirty="0"/>
              <a:t> 사이의 여백입니다</a:t>
            </a:r>
            <a:r>
              <a:rPr lang="en-US" altLang="ko-KR" dirty="0"/>
              <a:t>. padding </a:t>
            </a:r>
            <a:r>
              <a:rPr lang="ko-KR" altLang="en-US" dirty="0"/>
              <a:t>속성으로 크기를 조절</a:t>
            </a:r>
            <a:endParaRPr lang="en-US" altLang="ko-KR" dirty="0"/>
          </a:p>
          <a:p>
            <a:pPr lvl="1"/>
            <a:r>
              <a:rPr lang="en-US" altLang="ko-KR" dirty="0"/>
              <a:t>border</a:t>
            </a:r>
            <a:r>
              <a:rPr lang="ko-KR" altLang="en-US" dirty="0"/>
              <a:t> 영역</a:t>
            </a:r>
            <a:r>
              <a:rPr lang="en-US" altLang="ko-KR" dirty="0"/>
              <a:t>: </a:t>
            </a:r>
            <a:r>
              <a:rPr lang="ko-KR" altLang="en-US" dirty="0"/>
              <a:t>패딩 영역을 감싸는 선</a:t>
            </a:r>
            <a:r>
              <a:rPr lang="en-US" altLang="ko-KR" dirty="0"/>
              <a:t>. border </a:t>
            </a:r>
            <a:r>
              <a:rPr lang="ko-KR" altLang="en-US" dirty="0"/>
              <a:t>속성으로 스타일을 지정하고 </a:t>
            </a:r>
            <a:r>
              <a:rPr lang="en-US" altLang="ko-KR" dirty="0"/>
              <a:t>border </a:t>
            </a:r>
            <a:r>
              <a:rPr lang="ko-KR" altLang="en-US" dirty="0"/>
              <a:t>안쪽으로 배경을 정의</a:t>
            </a:r>
            <a:endParaRPr lang="en-US" altLang="ko-KR" dirty="0"/>
          </a:p>
          <a:p>
            <a:pPr lvl="1"/>
            <a:r>
              <a:rPr lang="en-US" altLang="ko-KR" dirty="0"/>
              <a:t>margin</a:t>
            </a:r>
            <a:r>
              <a:rPr lang="ko-KR" altLang="en-US" dirty="0"/>
              <a:t> 영역</a:t>
            </a:r>
            <a:r>
              <a:rPr lang="en-US" altLang="ko-KR" dirty="0"/>
              <a:t>: border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ko-KR" altLang="en-US" dirty="0"/>
              <a:t>다른 요소 사이의 여백입니다</a:t>
            </a:r>
            <a:r>
              <a:rPr lang="en-US" altLang="ko-KR" dirty="0"/>
              <a:t>. margin </a:t>
            </a:r>
            <a:r>
              <a:rPr lang="ko-KR" altLang="en-US" dirty="0"/>
              <a:t>속성으로 크기를 조절할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AE7078-B3CB-2374-994C-EFF5904D8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50D6A-28B1-4F59-B730-2A00FA4F6197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2050" name="Picture 2" descr="CSS box-sizing? content-box vs border-box 차이점 정리 - dasima">
            <a:extLst>
              <a:ext uri="{FF2B5EF4-FFF2-40B4-BE49-F238E27FC236}">
                <a16:creationId xmlns:a16="http://schemas.microsoft.com/office/drawing/2014/main" id="{CED46877-339B-AF84-1C6F-32C2444BB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103" y="2518117"/>
            <a:ext cx="3704001" cy="277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534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Pretendard SemiBold"/>
        <a:ea typeface="Pretendard Semi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2900</TotalTime>
  <Words>1852</Words>
  <Application>Microsoft Office PowerPoint</Application>
  <PresentationFormat>와이드스크린</PresentationFormat>
  <Paragraphs>261</Paragraphs>
  <Slides>30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Pretendard</vt:lpstr>
      <vt:lpstr>Pretendard SemiBold</vt:lpstr>
      <vt:lpstr>맑은 고딕</vt:lpstr>
      <vt:lpstr>Arial</vt:lpstr>
      <vt:lpstr>Office 테마</vt:lpstr>
      <vt:lpstr>웹 프로그래밍 2주차</vt:lpstr>
      <vt:lpstr>0. Semantic HTML</vt:lpstr>
      <vt:lpstr>0. Semantic HTML</vt:lpstr>
      <vt:lpstr>1. CSS 란 무엇인가?</vt:lpstr>
      <vt:lpstr>1. CSS 란 무엇인가?</vt:lpstr>
      <vt:lpstr>1. CSS 란 무엇인가?</vt:lpstr>
      <vt:lpstr>1. CSS 란 무엇인가?</vt:lpstr>
      <vt:lpstr>1. CSS 란 무엇인가?</vt:lpstr>
      <vt:lpstr>2. CSS 의 박스 모델</vt:lpstr>
      <vt:lpstr>2. CSS 의 박스 모델</vt:lpstr>
      <vt:lpstr>2. CSS 의 박스 모델</vt:lpstr>
      <vt:lpstr>2. CSS 의 박스 모델</vt:lpstr>
      <vt:lpstr>2. CSS 의 박스 모델</vt:lpstr>
      <vt:lpstr>2. CSS 의 박스 모델</vt:lpstr>
      <vt:lpstr>2. CSS 의 박스 모델</vt:lpstr>
      <vt:lpstr>2. CSS 의 박스 모델</vt:lpstr>
      <vt:lpstr>2. CSS 의 박스 모델</vt:lpstr>
      <vt:lpstr>3. CSS 의 길이 단위</vt:lpstr>
      <vt:lpstr>3. CSS 의 길이 단위</vt:lpstr>
      <vt:lpstr>3. CSS 의 길이 단위</vt:lpstr>
      <vt:lpstr>4. CSS 동작 요소 – margin</vt:lpstr>
      <vt:lpstr>4. CSS 의 동작 요소 – block/inline</vt:lpstr>
      <vt:lpstr>4. CSS 의 동작 요소 – block/inline</vt:lpstr>
      <vt:lpstr>4. CSS 의 동작 요소 – block/inline</vt:lpstr>
      <vt:lpstr>5. 텍스트 스타일링</vt:lpstr>
      <vt:lpstr>5. 텍스트 스타일링</vt:lpstr>
      <vt:lpstr>6. 색상 지정과 배경</vt:lpstr>
      <vt:lpstr>6. 색상 지정과 배경</vt:lpstr>
      <vt:lpstr>5. display 속성</vt:lpstr>
      <vt:lpstr>실습 과제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웹 프로그래밍 2주차</dc:title>
  <dc:creator>제 한재</dc:creator>
  <cp:lastModifiedBy>이 은학</cp:lastModifiedBy>
  <cp:revision>15</cp:revision>
  <dcterms:created xsi:type="dcterms:W3CDTF">2023-03-05T12:59:29Z</dcterms:created>
  <dcterms:modified xsi:type="dcterms:W3CDTF">2023-03-12T13:04:15Z</dcterms:modified>
</cp:coreProperties>
</file>